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4" name="Shape 20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re et sous-titr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g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exte du titre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Texte du titre</a:t>
            </a:r>
          </a:p>
        </p:txBody>
      </p:sp>
      <p:sp>
        <p:nvSpPr>
          <p:cNvPr id="14" name="Texte niveau 1…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5" name="Numéro de diapositive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et puces - d+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itre"/>
          <p:cNvSpPr/>
          <p:nvPr>
            <p:ph type="body" sz="quarter" idx="13"/>
          </p:nvPr>
        </p:nvSpPr>
        <p:spPr>
          <a:xfrm>
            <a:off x="406400" y="279400"/>
            <a:ext cx="11176000" cy="6350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titre</a:t>
            </a:r>
          </a:p>
        </p:txBody>
      </p:sp>
      <p:sp>
        <p:nvSpPr>
          <p:cNvPr id="107" name="Texte niveau 1…"/>
          <p:cNvSpPr/>
          <p:nvPr>
            <p:ph type="body" idx="1"/>
          </p:nvPr>
        </p:nvSpPr>
        <p:spPr>
          <a:xfrm>
            <a:off x="406400" y="1295490"/>
            <a:ext cx="12192000" cy="755641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08" name="Pierre Gaufillet © 2017 All rights reserved"/>
          <p:cNvSpPr/>
          <p:nvPr/>
        </p:nvSpPr>
        <p:spPr>
          <a:xfrm>
            <a:off x="411015" y="9141268"/>
            <a:ext cx="3023769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Pierre Gaufillet © 2017 All rights reserved</a:t>
            </a:r>
          </a:p>
        </p:txBody>
      </p:sp>
      <p:sp>
        <p:nvSpPr>
          <p:cNvPr id="109" name="R"/>
          <p:cNvSpPr/>
          <p:nvPr/>
        </p:nvSpPr>
        <p:spPr>
          <a:xfrm>
            <a:off x="11994372" y="279400"/>
            <a:ext cx="589656" cy="635001"/>
          </a:xfrm>
          <a:prstGeom prst="roundRect">
            <a:avLst>
              <a:gd name="adj" fmla="val 16154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cap="all" sz="32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R</a:t>
            </a:r>
          </a:p>
        </p:txBody>
      </p:sp>
      <p:sp>
        <p:nvSpPr>
          <p:cNvPr id="110" name="D"/>
          <p:cNvSpPr/>
          <p:nvPr/>
        </p:nvSpPr>
        <p:spPr>
          <a:xfrm>
            <a:off x="11333972" y="279400"/>
            <a:ext cx="589656" cy="635001"/>
          </a:xfrm>
          <a:prstGeom prst="roundRect">
            <a:avLst>
              <a:gd name="adj" fmla="val 16154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cap="all" sz="32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D</a:t>
            </a:r>
          </a:p>
        </p:txBody>
      </p:sp>
      <p:pic>
        <p:nvPicPr>
          <p:cNvPr id="111" name="88x31.png" descr="88x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7172" y="9096818"/>
            <a:ext cx="1117601" cy="393701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et puces -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re"/>
          <p:cNvSpPr/>
          <p:nvPr>
            <p:ph type="body" sz="quarter" idx="13"/>
          </p:nvPr>
        </p:nvSpPr>
        <p:spPr>
          <a:xfrm>
            <a:off x="406400" y="279400"/>
            <a:ext cx="11176000" cy="6350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titre</a:t>
            </a:r>
          </a:p>
        </p:txBody>
      </p:sp>
      <p:sp>
        <p:nvSpPr>
          <p:cNvPr id="120" name="Texte niveau 1…"/>
          <p:cNvSpPr/>
          <p:nvPr>
            <p:ph type="body" idx="1"/>
          </p:nvPr>
        </p:nvSpPr>
        <p:spPr>
          <a:xfrm>
            <a:off x="406400" y="1295490"/>
            <a:ext cx="12192000" cy="755641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21" name="Pierre Gaufillet © 2017 All rights reserved"/>
          <p:cNvSpPr/>
          <p:nvPr/>
        </p:nvSpPr>
        <p:spPr>
          <a:xfrm>
            <a:off x="411015" y="9141268"/>
            <a:ext cx="3023769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Pierre Gaufillet © 2017 All rights reserved</a:t>
            </a:r>
          </a:p>
        </p:txBody>
      </p:sp>
      <p:sp>
        <p:nvSpPr>
          <p:cNvPr id="122" name="O"/>
          <p:cNvSpPr/>
          <p:nvPr/>
        </p:nvSpPr>
        <p:spPr>
          <a:xfrm>
            <a:off x="11994372" y="279400"/>
            <a:ext cx="589656" cy="635001"/>
          </a:xfrm>
          <a:prstGeom prst="roundRect">
            <a:avLst>
              <a:gd name="adj" fmla="val 16154"/>
            </a:avLst>
          </a:prstGeom>
          <a:solidFill>
            <a:schemeClr val="accent4">
              <a:hueOff val="-667846"/>
              <a:satOff val="2144"/>
              <a:lumOff val="-59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cap="all" sz="32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O</a:t>
            </a:r>
          </a:p>
        </p:txBody>
      </p:sp>
      <p:pic>
        <p:nvPicPr>
          <p:cNvPr id="123" name="88x31.png" descr="88x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7172" y="9096818"/>
            <a:ext cx="1117601" cy="393701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, puces et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e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Texte</a:t>
            </a:r>
          </a:p>
        </p:txBody>
      </p:sp>
      <p:sp>
        <p:nvSpPr>
          <p:cNvPr id="132" name="Image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3" name="Texte du titre"/>
          <p:cNvSpPr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134" name="Texte niveau 1…"/>
          <p:cNvSpPr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35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uce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e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Texte</a:t>
            </a:r>
          </a:p>
        </p:txBody>
      </p:sp>
      <p:sp>
        <p:nvSpPr>
          <p:cNvPr id="143" name="Texte niveau 1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44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3 photo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Image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2" name="Image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3" name="Image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4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tion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Légende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62" name="Saisissez une citation ici."/>
          <p:cNvSpPr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Saisissez une citation ici.</a:t>
            </a:r>
          </a:p>
        </p:txBody>
      </p:sp>
      <p:sp>
        <p:nvSpPr>
          <p:cNvPr id="163" name="Gilles Alain"/>
          <p:cNvSpPr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Gilles Alain</a:t>
            </a:r>
          </a:p>
        </p:txBody>
      </p:sp>
      <p:sp>
        <p:nvSpPr>
          <p:cNvPr id="164" name="Texte"/>
          <p:cNvSpPr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Texte</a:t>
            </a:r>
          </a:p>
        </p:txBody>
      </p:sp>
      <p:sp>
        <p:nvSpPr>
          <p:cNvPr id="165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utre citation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aisissez une citation ici."/>
          <p:cNvSpPr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Saisissez une citation ici.</a:t>
            </a:r>
          </a:p>
        </p:txBody>
      </p:sp>
      <p:sp>
        <p:nvSpPr>
          <p:cNvPr id="173" name="Image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4" name="Gilles Alain"/>
          <p:cNvSpPr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Gilles Alain</a:t>
            </a:r>
          </a:p>
        </p:txBody>
      </p:sp>
      <p:sp>
        <p:nvSpPr>
          <p:cNvPr id="175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83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Vierg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Vierge - Au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gne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exte du titre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Texte du titre</a:t>
            </a:r>
          </a:p>
        </p:txBody>
      </p:sp>
      <p:sp>
        <p:nvSpPr>
          <p:cNvPr id="25" name="Texte niveau 1…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26" name="Numéro de diapositive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Autres titre et sous-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g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exte du titre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Texte du titre</a:t>
            </a:r>
          </a:p>
        </p:txBody>
      </p:sp>
      <p:sp>
        <p:nvSpPr>
          <p:cNvPr id="35" name="Texte niveau 1…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36" name="Numéro de diapositive"/>
          <p:cNvSpPr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re - Centré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e du titre"/>
          <p:cNvSpPr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Texte du titre</a:t>
            </a:r>
          </a:p>
        </p:txBody>
      </p:sp>
      <p:sp>
        <p:nvSpPr>
          <p:cNvPr id="44" name="Numéro de diapositive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g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Image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exte du titre"/>
          <p:cNvSpPr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Texte du titre</a:t>
            </a:r>
          </a:p>
        </p:txBody>
      </p:sp>
      <p:sp>
        <p:nvSpPr>
          <p:cNvPr id="54" name="Texte niveau 1…"/>
          <p:cNvSpPr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5" name="Numéro de diapositive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- Ha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e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Texte</a:t>
            </a:r>
          </a:p>
        </p:txBody>
      </p:sp>
      <p:sp>
        <p:nvSpPr>
          <p:cNvPr id="63" name="Texte du titre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du titre</a:t>
            </a:r>
          </a:p>
        </p:txBody>
      </p:sp>
      <p:sp>
        <p:nvSpPr>
          <p:cNvPr id="64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re"/>
          <p:cNvSpPr/>
          <p:nvPr>
            <p:ph type="body" sz="quarter" idx="13"/>
          </p:nvPr>
        </p:nvSpPr>
        <p:spPr>
          <a:xfrm>
            <a:off x="406400" y="279400"/>
            <a:ext cx="11176000" cy="6350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titre</a:t>
            </a:r>
          </a:p>
        </p:txBody>
      </p:sp>
      <p:sp>
        <p:nvSpPr>
          <p:cNvPr id="72" name="Texte niveau 1…"/>
          <p:cNvSpPr/>
          <p:nvPr>
            <p:ph type="body" idx="1"/>
          </p:nvPr>
        </p:nvSpPr>
        <p:spPr>
          <a:xfrm>
            <a:off x="406400" y="1295490"/>
            <a:ext cx="12192000" cy="755641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73" name="Pierre Gaufillet © 2017 All rights reserved"/>
          <p:cNvSpPr/>
          <p:nvPr/>
        </p:nvSpPr>
        <p:spPr>
          <a:xfrm>
            <a:off x="411015" y="9141268"/>
            <a:ext cx="3023769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Pierre Gaufillet © 2017 All rights reserved</a:t>
            </a:r>
          </a:p>
        </p:txBody>
      </p:sp>
      <p:pic>
        <p:nvPicPr>
          <p:cNvPr id="74" name="88x31.png" descr="88x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7172" y="9096818"/>
            <a:ext cx="1117601" cy="393701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et puces - département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re"/>
          <p:cNvSpPr/>
          <p:nvPr>
            <p:ph type="body" sz="quarter" idx="13"/>
          </p:nvPr>
        </p:nvSpPr>
        <p:spPr>
          <a:xfrm>
            <a:off x="406400" y="279400"/>
            <a:ext cx="11176000" cy="6350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titre</a:t>
            </a:r>
          </a:p>
        </p:txBody>
      </p:sp>
      <p:sp>
        <p:nvSpPr>
          <p:cNvPr id="83" name="Texte niveau 1…"/>
          <p:cNvSpPr/>
          <p:nvPr>
            <p:ph type="body" idx="1"/>
          </p:nvPr>
        </p:nvSpPr>
        <p:spPr>
          <a:xfrm>
            <a:off x="406400" y="1295490"/>
            <a:ext cx="12192000" cy="755641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84" name="Pierre Gaufillet © 2017 All rights reserved"/>
          <p:cNvSpPr/>
          <p:nvPr/>
        </p:nvSpPr>
        <p:spPr>
          <a:xfrm>
            <a:off x="411015" y="9141268"/>
            <a:ext cx="3023769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Pierre Gaufillet © 2017 All rights reserved</a:t>
            </a:r>
          </a:p>
        </p:txBody>
      </p:sp>
      <p:sp>
        <p:nvSpPr>
          <p:cNvPr id="85" name="D"/>
          <p:cNvSpPr/>
          <p:nvPr/>
        </p:nvSpPr>
        <p:spPr>
          <a:xfrm>
            <a:off x="11994372" y="279400"/>
            <a:ext cx="589656" cy="635001"/>
          </a:xfrm>
          <a:prstGeom prst="roundRect">
            <a:avLst>
              <a:gd name="adj" fmla="val 16154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cap="all" sz="32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D</a:t>
            </a:r>
          </a:p>
        </p:txBody>
      </p:sp>
      <p:pic>
        <p:nvPicPr>
          <p:cNvPr id="86" name="88x31.png" descr="88x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7172" y="9096818"/>
            <a:ext cx="1117601" cy="393701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re et puces - région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re"/>
          <p:cNvSpPr/>
          <p:nvPr>
            <p:ph type="body" sz="quarter" idx="13"/>
          </p:nvPr>
        </p:nvSpPr>
        <p:spPr>
          <a:xfrm>
            <a:off x="406400" y="279400"/>
            <a:ext cx="11176000" cy="6350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80" sz="3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titre</a:t>
            </a:r>
          </a:p>
        </p:txBody>
      </p:sp>
      <p:sp>
        <p:nvSpPr>
          <p:cNvPr id="95" name="Texte niveau 1…"/>
          <p:cNvSpPr/>
          <p:nvPr>
            <p:ph type="body" idx="1"/>
          </p:nvPr>
        </p:nvSpPr>
        <p:spPr>
          <a:xfrm>
            <a:off x="406400" y="1295490"/>
            <a:ext cx="12192000" cy="755641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96" name="Pierre Gaufillet © 2017 All rights reserved"/>
          <p:cNvSpPr/>
          <p:nvPr/>
        </p:nvSpPr>
        <p:spPr>
          <a:xfrm>
            <a:off x="411015" y="9141268"/>
            <a:ext cx="3023769" cy="30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Pierre Gaufillet © 2017 All rights reserved</a:t>
            </a:r>
          </a:p>
        </p:txBody>
      </p:sp>
      <p:sp>
        <p:nvSpPr>
          <p:cNvPr id="97" name="R"/>
          <p:cNvSpPr/>
          <p:nvPr/>
        </p:nvSpPr>
        <p:spPr>
          <a:xfrm>
            <a:off x="11994372" y="279400"/>
            <a:ext cx="589656" cy="635001"/>
          </a:xfrm>
          <a:prstGeom prst="roundRect">
            <a:avLst>
              <a:gd name="adj" fmla="val 16154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cap="all" sz="32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R</a:t>
            </a:r>
          </a:p>
        </p:txBody>
      </p:sp>
      <p:pic>
        <p:nvPicPr>
          <p:cNvPr id="98" name="88x31.png" descr="88x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7172" y="9096818"/>
            <a:ext cx="1117601" cy="393701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Numéro de diapositive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g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exte du titre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Texte du titre</a:t>
            </a:r>
          </a:p>
        </p:txBody>
      </p:sp>
      <p:sp>
        <p:nvSpPr>
          <p:cNvPr id="4" name="Texte niveau 1…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" name="Numéro de diapositive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4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7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8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9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5.png"/><Relationship Id="rId3" Type="http://schemas.openxmlformats.org/officeDocument/2006/relationships/image" Target="../media/image33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://www.splitsbrowser.org.uk/" TargetMode="External"/><Relationship Id="rId3" Type="http://schemas.openxmlformats.org/officeDocument/2006/relationships/hyperlink" Target="http://obasen.orientering.se/winsplits/online/fr/default.asp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36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7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8.png"/><Relationship Id="rId3" Type="http://schemas.openxmlformats.org/officeDocument/2006/relationships/image" Target="../media/image39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Relationship Id="rId3" Type="http://schemas.openxmlformats.org/officeDocument/2006/relationships/image" Target="../media/image40.png"/><Relationship Id="rId4" Type="http://schemas.openxmlformats.org/officeDocument/2006/relationships/image" Target="../media/image41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2.png"/><Relationship Id="rId3" Type="http://schemas.openxmlformats.org/officeDocument/2006/relationships/image" Target="../media/image43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4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www.melin.nu/meos/en/" TargetMode="External"/><Relationship Id="rId3" Type="http://schemas.openxmlformats.org/officeDocument/2006/relationships/image" Target="../media/image2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3.png"/><Relationship Id="rId3" Type="http://schemas.openxmlformats.org/officeDocument/2006/relationships/image" Target="../media/image45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www.sportident.com/products.html#software" TargetMode="External"/><Relationship Id="rId3" Type="http://schemas.openxmlformats.org/officeDocument/2006/relationships/image" Target="../media/image46.png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7" Type="http://schemas.openxmlformats.org/officeDocument/2006/relationships/image" Target="../media/image50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1.png"/><Relationship Id="rId3" Type="http://schemas.openxmlformats.org/officeDocument/2006/relationships/image" Target="../media/image16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2.png"/><Relationship Id="rId3" Type="http://schemas.openxmlformats.org/officeDocument/2006/relationships/image" Target="../media/image53.png"/><Relationship Id="rId4" Type="http://schemas.openxmlformats.org/officeDocument/2006/relationships/image" Target="../media/image54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5.png"/><Relationship Id="rId3" Type="http://schemas.openxmlformats.org/officeDocument/2006/relationships/image" Target="../media/image56.png"/><Relationship Id="rId4" Type="http://schemas.openxmlformats.org/officeDocument/2006/relationships/image" Target="../media/image57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8.png"/><Relationship Id="rId3" Type="http://schemas.openxmlformats.org/officeDocument/2006/relationships/image" Target="../media/image33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6.png"/><Relationship Id="rId3" Type="http://schemas.openxmlformats.org/officeDocument/2006/relationships/image" Target="../media/image9.png"/><Relationship Id="rId4" Type="http://schemas.openxmlformats.org/officeDocument/2006/relationships/image" Target="../media/image59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0.png"/><Relationship Id="rId3" Type="http://schemas.openxmlformats.org/officeDocument/2006/relationships/image" Target="../media/image61.png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2.png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creativecommons.org/licenses/by-nc-sa/4.0/" TargetMode="External"/><Relationship Id="rId3" Type="http://schemas.openxmlformats.org/officeDocument/2006/relationships/hyperlink" Target="http://www.melin.nu/" TargetMode="Externa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sportident.com/products.html#software" TargetMode="External"/><Relationship Id="rId3" Type="http://schemas.openxmlformats.org/officeDocument/2006/relationships/hyperlink" Target="http://www.melin.nu/meos/en/download.php" TargetMode="Externa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o-news.fr/gec/meos-t1236.html" TargetMode="External"/><Relationship Id="rId3" Type="http://schemas.openxmlformats.org/officeDocument/2006/relationships/hyperlink" Target="https://github.com/pgaufillet/meos/issues" TargetMode="External"/><Relationship Id="rId4" Type="http://schemas.openxmlformats.org/officeDocument/2006/relationships/hyperlink" Target="https://github.com/pgaufillet/meos" TargetMode="Externa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MEOS…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MEOS</a:t>
            </a:r>
          </a:p>
          <a:p>
            <a:pPr>
              <a:defRPr sz="1200"/>
            </a:pPr>
            <a:r>
              <a:t>version 1.1 pour meos 3.4</a:t>
            </a:r>
          </a:p>
        </p:txBody>
      </p:sp>
      <p:sp>
        <p:nvSpPr>
          <p:cNvPr id="207" name="Gestion Électronique de course avec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519937">
              <a:spcBef>
                <a:spcPts val="2000"/>
              </a:spcBef>
              <a:defRPr sz="4806"/>
            </a:lvl1pPr>
          </a:lstStyle>
          <a:p>
            <a:pPr/>
            <a:r>
              <a:t>Gestion Électronique de course avec</a:t>
            </a:r>
          </a:p>
        </p:txBody>
      </p:sp>
      <p:sp>
        <p:nvSpPr>
          <p:cNvPr id="208" name="Pierre Gaufillet © 2017 All rights reserved"/>
          <p:cNvSpPr/>
          <p:nvPr/>
        </p:nvSpPr>
        <p:spPr>
          <a:xfrm>
            <a:off x="5765610" y="9092696"/>
            <a:ext cx="496341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Pierre Gaufillet © 2017 All rights reserved</a:t>
            </a:r>
          </a:p>
        </p:txBody>
      </p:sp>
      <p:pic>
        <p:nvPicPr>
          <p:cNvPr id="209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0020" y="-920040"/>
            <a:ext cx="5786440" cy="115936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réer la compétition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créer la compétition</a:t>
            </a:r>
          </a:p>
        </p:txBody>
      </p:sp>
      <p:sp>
        <p:nvSpPr>
          <p:cNvPr id="253" name="Prévoir 1h de marge avant le premier départ"/>
          <p:cNvSpPr/>
          <p:nvPr>
            <p:ph type="body" sz="quarter" idx="1"/>
          </p:nvPr>
        </p:nvSpPr>
        <p:spPr>
          <a:xfrm>
            <a:off x="406400" y="6132814"/>
            <a:ext cx="5728317" cy="2719086"/>
          </a:xfrm>
          <a:prstGeom prst="rect">
            <a:avLst/>
          </a:prstGeom>
        </p:spPr>
        <p:txBody>
          <a:bodyPr/>
          <a:lstStyle/>
          <a:p>
            <a:pPr/>
            <a:r>
              <a:t>Prévoir 1h de marge avant le premier départ</a:t>
            </a:r>
          </a:p>
        </p:txBody>
      </p:sp>
      <p:pic>
        <p:nvPicPr>
          <p:cNvPr id="254" name="creer_competition.PNG" descr="creer_competi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9093" y="1295851"/>
            <a:ext cx="5270742" cy="4783613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Ovale"/>
          <p:cNvSpPr/>
          <p:nvPr/>
        </p:nvSpPr>
        <p:spPr>
          <a:xfrm>
            <a:off x="551350" y="2626230"/>
            <a:ext cx="1726497" cy="479404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pic>
        <p:nvPicPr>
          <p:cNvPr id="256" name="nouvelle_competition.PNG" descr="nouvelle_competiti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09090" y="1295851"/>
            <a:ext cx="5885390" cy="27190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fonctionnalités_departementale.PNG" descr="fonctionnalités_departemental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164095" y="4304666"/>
            <a:ext cx="5885390" cy="4471830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Ovale"/>
          <p:cNvSpPr/>
          <p:nvPr/>
        </p:nvSpPr>
        <p:spPr>
          <a:xfrm>
            <a:off x="8451454" y="3460655"/>
            <a:ext cx="1058941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59" name="Ovale"/>
          <p:cNvSpPr/>
          <p:nvPr/>
        </p:nvSpPr>
        <p:spPr>
          <a:xfrm>
            <a:off x="6369827" y="7919109"/>
            <a:ext cx="1726497" cy="479404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60" name="Ligne"/>
          <p:cNvSpPr/>
          <p:nvPr/>
        </p:nvSpPr>
        <p:spPr>
          <a:xfrm>
            <a:off x="5490119" y="2861169"/>
            <a:ext cx="1410940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61" name="Ligne"/>
          <p:cNvSpPr/>
          <p:nvPr/>
        </p:nvSpPr>
        <p:spPr>
          <a:xfrm flipH="1">
            <a:off x="10442695" y="3648554"/>
            <a:ext cx="567058" cy="997303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Mettre à jour la base des coureur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Mettre à jour la base des coureurs</a:t>
            </a:r>
          </a:p>
        </p:txBody>
      </p:sp>
      <p:sp>
        <p:nvSpPr>
          <p:cNvPr id="264" name="Utiliser l’archive OE2003"/>
          <p:cNvSpPr/>
          <p:nvPr>
            <p:ph type="body" sz="quarter" idx="1"/>
          </p:nvPr>
        </p:nvSpPr>
        <p:spPr>
          <a:xfrm>
            <a:off x="406400" y="7907805"/>
            <a:ext cx="12192000" cy="944096"/>
          </a:xfrm>
          <a:prstGeom prst="rect">
            <a:avLst/>
          </a:prstGeom>
        </p:spPr>
        <p:txBody>
          <a:bodyPr/>
          <a:lstStyle/>
          <a:p>
            <a:pPr/>
            <a:r>
              <a:t>Utiliser l’archive OE2003</a:t>
            </a:r>
          </a:p>
        </p:txBody>
      </p:sp>
      <p:pic>
        <p:nvPicPr>
          <p:cNvPr id="265" name="licences.ffcorientation.fr.png" descr="licences.ffcorientation.f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1306" y="1295851"/>
            <a:ext cx="5708314" cy="41884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6" name="import_base.PNG" descr="import_bas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17625" y="5746004"/>
            <a:ext cx="4902027" cy="355900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base_coureurs.PNG" descr="base_coureur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25719" y="5774056"/>
            <a:ext cx="5562427" cy="16400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home_competition.PNG" descr="home_competition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05848" y="1568700"/>
            <a:ext cx="6385617" cy="3916302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Ovale"/>
          <p:cNvSpPr/>
          <p:nvPr/>
        </p:nvSpPr>
        <p:spPr>
          <a:xfrm>
            <a:off x="10804503" y="3741346"/>
            <a:ext cx="1607533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70" name="Ovale"/>
          <p:cNvSpPr/>
          <p:nvPr/>
        </p:nvSpPr>
        <p:spPr>
          <a:xfrm>
            <a:off x="3693354" y="6298956"/>
            <a:ext cx="1058941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71" name="Ovale"/>
          <p:cNvSpPr/>
          <p:nvPr/>
        </p:nvSpPr>
        <p:spPr>
          <a:xfrm>
            <a:off x="7865788" y="8609478"/>
            <a:ext cx="1058940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72" name="Ovale"/>
          <p:cNvSpPr/>
          <p:nvPr/>
        </p:nvSpPr>
        <p:spPr>
          <a:xfrm>
            <a:off x="7865788" y="8176021"/>
            <a:ext cx="1607533" cy="407663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73" name="Ovale"/>
          <p:cNvSpPr/>
          <p:nvPr/>
        </p:nvSpPr>
        <p:spPr>
          <a:xfrm>
            <a:off x="11469889" y="7800595"/>
            <a:ext cx="1058941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74" name="Ligne"/>
          <p:cNvSpPr/>
          <p:nvPr/>
        </p:nvSpPr>
        <p:spPr>
          <a:xfrm>
            <a:off x="5580221" y="4126120"/>
            <a:ext cx="1410941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75" name="Ligne"/>
          <p:cNvSpPr/>
          <p:nvPr/>
        </p:nvSpPr>
        <p:spPr>
          <a:xfrm flipH="1">
            <a:off x="6826048" y="5293937"/>
            <a:ext cx="863740" cy="613657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76" name="Ligne"/>
          <p:cNvSpPr/>
          <p:nvPr/>
        </p:nvSpPr>
        <p:spPr>
          <a:xfrm>
            <a:off x="6856674" y="7091589"/>
            <a:ext cx="1399526" cy="612310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77" name="Ovale"/>
          <p:cNvSpPr/>
          <p:nvPr/>
        </p:nvSpPr>
        <p:spPr>
          <a:xfrm>
            <a:off x="2401796" y="4294851"/>
            <a:ext cx="526156" cy="241301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base des coureurs et des club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base des coureurs et des clubs</a:t>
            </a:r>
          </a:p>
        </p:txBody>
      </p:sp>
      <p:sp>
        <p:nvSpPr>
          <p:cNvPr id="280" name="M = Man…"/>
          <p:cNvSpPr/>
          <p:nvPr>
            <p:ph type="body" sz="half" idx="1"/>
          </p:nvPr>
        </p:nvSpPr>
        <p:spPr>
          <a:xfrm>
            <a:off x="406400" y="5110268"/>
            <a:ext cx="12192000" cy="3741632"/>
          </a:xfrm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M = Man</a:t>
            </a:r>
          </a:p>
          <a:p>
            <a:pPr/>
            <a:r>
              <a:t>W = Woman</a:t>
            </a:r>
          </a:p>
        </p:txBody>
      </p:sp>
      <p:pic>
        <p:nvPicPr>
          <p:cNvPr id="281" name="base_table_clubs.PNG" descr="base_table_club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232" y="1295851"/>
            <a:ext cx="8140437" cy="3741634"/>
          </a:xfrm>
          <a:prstGeom prst="rect">
            <a:avLst/>
          </a:prstGeom>
          <a:ln w="12700">
            <a:miter lim="400000"/>
          </a:ln>
        </p:spPr>
      </p:pic>
      <p:pic>
        <p:nvPicPr>
          <p:cNvPr id="282" name="base_table_coureurs.PNG" descr="base_table_coureur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12983" y="5110267"/>
            <a:ext cx="8466780" cy="3741634"/>
          </a:xfrm>
          <a:prstGeom prst="rect">
            <a:avLst/>
          </a:prstGeom>
          <a:ln w="12700">
            <a:miter lim="400000"/>
          </a:ln>
        </p:spPr>
      </p:pic>
      <p:sp>
        <p:nvSpPr>
          <p:cNvPr id="283" name="Ovale"/>
          <p:cNvSpPr/>
          <p:nvPr/>
        </p:nvSpPr>
        <p:spPr>
          <a:xfrm>
            <a:off x="1563257" y="1862590"/>
            <a:ext cx="1058941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84" name="Ovale"/>
          <p:cNvSpPr/>
          <p:nvPr/>
        </p:nvSpPr>
        <p:spPr>
          <a:xfrm>
            <a:off x="4478126" y="5722389"/>
            <a:ext cx="1058941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configurer les ticket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configurer les tickets</a:t>
            </a:r>
          </a:p>
        </p:txBody>
      </p:sp>
      <p:pic>
        <p:nvPicPr>
          <p:cNvPr id="287" name="meos_competition_thumbnails.PNG" descr="meos_competition_thumbnail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99501" y="1295851"/>
            <a:ext cx="7720420" cy="22784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88" name="sportident.png" descr="sportiden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2034" y="2539801"/>
            <a:ext cx="6345390" cy="3210647"/>
          </a:xfrm>
          <a:prstGeom prst="rect">
            <a:avLst/>
          </a:prstGeom>
          <a:ln w="12700">
            <a:miter lim="400000"/>
          </a:ln>
        </p:spPr>
      </p:pic>
      <p:pic>
        <p:nvPicPr>
          <p:cNvPr id="289" name="config_tickets.PNG" descr="config_ticket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63168" y="3636049"/>
            <a:ext cx="5799992" cy="387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90" name="Ovale"/>
          <p:cNvSpPr/>
          <p:nvPr/>
        </p:nvSpPr>
        <p:spPr>
          <a:xfrm>
            <a:off x="8230241" y="1493417"/>
            <a:ext cx="1058940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91" name="Ovale"/>
          <p:cNvSpPr/>
          <p:nvPr/>
        </p:nvSpPr>
        <p:spPr>
          <a:xfrm>
            <a:off x="4646382" y="2890909"/>
            <a:ext cx="1454723" cy="407663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pic>
        <p:nvPicPr>
          <p:cNvPr id="292" name="Ticket_test.png" descr="Ticket_test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273644" y="3955407"/>
            <a:ext cx="2666184" cy="4372833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Ovale"/>
          <p:cNvSpPr/>
          <p:nvPr/>
        </p:nvSpPr>
        <p:spPr>
          <a:xfrm>
            <a:off x="6934728" y="4121408"/>
            <a:ext cx="1058941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94" name="Ligne"/>
          <p:cNvSpPr/>
          <p:nvPr/>
        </p:nvSpPr>
        <p:spPr>
          <a:xfrm flipH="1">
            <a:off x="6291634" y="2321086"/>
            <a:ext cx="940468" cy="614804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95" name="Ligne"/>
          <p:cNvSpPr/>
          <p:nvPr/>
        </p:nvSpPr>
        <p:spPr>
          <a:xfrm>
            <a:off x="6316059" y="3445648"/>
            <a:ext cx="700802" cy="44937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lire les puce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lire les puces</a:t>
            </a:r>
          </a:p>
        </p:txBody>
      </p:sp>
      <p:sp>
        <p:nvSpPr>
          <p:cNvPr id="298" name="TCP = source réseau…"/>
          <p:cNvSpPr/>
          <p:nvPr>
            <p:ph type="body" sz="quarter" idx="1"/>
          </p:nvPr>
        </p:nvSpPr>
        <p:spPr>
          <a:xfrm>
            <a:off x="406400" y="6859704"/>
            <a:ext cx="12192000" cy="1992197"/>
          </a:xfrm>
          <a:prstGeom prst="rect">
            <a:avLst/>
          </a:prstGeom>
        </p:spPr>
        <p:txBody>
          <a:bodyPr/>
          <a:lstStyle/>
          <a:p>
            <a:pPr marL="240030" indent="-240030" defTabSz="315468">
              <a:spcBef>
                <a:spcPts val="1500"/>
              </a:spcBef>
              <a:defRPr sz="1836"/>
            </a:pPr>
            <a:r>
              <a:t>TCP = source réseau</a:t>
            </a:r>
          </a:p>
          <a:p>
            <a:pPr marL="240030" indent="-240030" defTabSz="315468">
              <a:spcBef>
                <a:spcPts val="1500"/>
              </a:spcBef>
              <a:defRPr sz="1836"/>
            </a:pPr>
            <a:r>
              <a:t>COMx = station maître locale</a:t>
            </a:r>
          </a:p>
          <a:p>
            <a:pPr marL="240030" indent="-240030" defTabSz="315468">
              <a:spcBef>
                <a:spcPts val="1500"/>
              </a:spcBef>
              <a:defRPr sz="1836"/>
            </a:pPr>
            <a:r>
              <a:t>Une fois le lecture de puce activée, il est possible de naviguer dans le logiciel sans l’interrompre</a:t>
            </a:r>
          </a:p>
          <a:p>
            <a:pPr marL="240030" indent="-240030" defTabSz="315468">
              <a:spcBef>
                <a:spcPts val="1500"/>
              </a:spcBef>
              <a:defRPr sz="1836"/>
            </a:pPr>
            <a:r>
              <a:t>Un système de notifications prévient l’opérateur lors de nouveau événements</a:t>
            </a:r>
          </a:p>
        </p:txBody>
      </p:sp>
      <p:grpSp>
        <p:nvGrpSpPr>
          <p:cNvPr id="301" name="Grouper"/>
          <p:cNvGrpSpPr/>
          <p:nvPr/>
        </p:nvGrpSpPr>
        <p:grpSpPr>
          <a:xfrm>
            <a:off x="679699" y="1295851"/>
            <a:ext cx="7720420" cy="2278466"/>
            <a:chOff x="0" y="0"/>
            <a:chExt cx="7720418" cy="2278464"/>
          </a:xfrm>
        </p:grpSpPr>
        <p:pic>
          <p:nvPicPr>
            <p:cNvPr id="299" name="meos_competition_thumbnails.PNG" descr="meos_competition_thumbnails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7720419" cy="227846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00" name="Ovale"/>
            <p:cNvSpPr/>
            <p:nvPr/>
          </p:nvSpPr>
          <p:spPr>
            <a:xfrm>
              <a:off x="3330739" y="197565"/>
              <a:ext cx="1058940" cy="407662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</p:grpSp>
      <p:grpSp>
        <p:nvGrpSpPr>
          <p:cNvPr id="307" name="Grouper"/>
          <p:cNvGrpSpPr/>
          <p:nvPr/>
        </p:nvGrpSpPr>
        <p:grpSpPr>
          <a:xfrm>
            <a:off x="3671619" y="2673591"/>
            <a:ext cx="8708665" cy="4406418"/>
            <a:chOff x="0" y="0"/>
            <a:chExt cx="8708663" cy="4406417"/>
          </a:xfrm>
        </p:grpSpPr>
        <p:pic>
          <p:nvPicPr>
            <p:cNvPr id="302" name="sportident.png" descr="sportident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8708664" cy="44064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03" name="Ovale"/>
            <p:cNvSpPr/>
            <p:nvPr/>
          </p:nvSpPr>
          <p:spPr>
            <a:xfrm>
              <a:off x="3608203" y="618586"/>
              <a:ext cx="2310386" cy="334404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  <p:sp>
          <p:nvSpPr>
            <p:cNvPr id="304" name="Ovale"/>
            <p:cNvSpPr/>
            <p:nvPr/>
          </p:nvSpPr>
          <p:spPr>
            <a:xfrm>
              <a:off x="1501746" y="618586"/>
              <a:ext cx="1193304" cy="334404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  <p:sp>
          <p:nvSpPr>
            <p:cNvPr id="305" name="Ovale"/>
            <p:cNvSpPr/>
            <p:nvPr/>
          </p:nvSpPr>
          <p:spPr>
            <a:xfrm>
              <a:off x="1571519" y="1345375"/>
              <a:ext cx="1826983" cy="334404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  <p:sp>
          <p:nvSpPr>
            <p:cNvPr id="306" name="Ovale"/>
            <p:cNvSpPr/>
            <p:nvPr/>
          </p:nvSpPr>
          <p:spPr>
            <a:xfrm>
              <a:off x="3312560" y="1345375"/>
              <a:ext cx="3008882" cy="334404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</p:grpSp>
      <p:sp>
        <p:nvSpPr>
          <p:cNvPr id="308" name="Ligne"/>
          <p:cNvSpPr/>
          <p:nvPr/>
        </p:nvSpPr>
        <p:spPr>
          <a:xfrm>
            <a:off x="5363529" y="2033514"/>
            <a:ext cx="2603985" cy="1137616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309" name="Ligne"/>
          <p:cNvSpPr/>
          <p:nvPr/>
        </p:nvSpPr>
        <p:spPr>
          <a:xfrm flipH="1">
            <a:off x="6431194" y="3444505"/>
            <a:ext cx="744029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pic>
        <p:nvPicPr>
          <p:cNvPr id="310" name="notifications.PNG" descr="notification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99867" y="3622823"/>
            <a:ext cx="1563591" cy="32821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aisir les informations du coureur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saisir les informations du coureur</a:t>
            </a:r>
          </a:p>
        </p:txBody>
      </p:sp>
      <p:sp>
        <p:nvSpPr>
          <p:cNvPr id="313" name="Récupération automatique des données du coureur dans la base…"/>
          <p:cNvSpPr/>
          <p:nvPr>
            <p:ph type="body" sz="half" idx="1"/>
          </p:nvPr>
        </p:nvSpPr>
        <p:spPr>
          <a:xfrm>
            <a:off x="406400" y="4827263"/>
            <a:ext cx="12192000" cy="4024637"/>
          </a:xfrm>
          <a:prstGeom prst="rect">
            <a:avLst/>
          </a:prstGeom>
        </p:spPr>
        <p:txBody>
          <a:bodyPr/>
          <a:lstStyle/>
          <a:p>
            <a:pPr marL="342264" indent="-342264" defTabSz="449833">
              <a:spcBef>
                <a:spcPts val="2100"/>
              </a:spcBef>
              <a:defRPr sz="2618"/>
            </a:pPr>
            <a:r>
              <a:t>Récupération automatique des données du coureur dans la base</a:t>
            </a:r>
          </a:p>
          <a:p>
            <a:pPr marL="342264" indent="-342264" defTabSz="449833">
              <a:spcBef>
                <a:spcPts val="2100"/>
              </a:spcBef>
              <a:defRPr sz="2618"/>
            </a:pPr>
            <a:r>
              <a:t>Inférence si possible et création si nécessaire du circuit et de la catégorie</a:t>
            </a:r>
          </a:p>
          <a:p>
            <a:pPr marL="342264" indent="-342264" defTabSz="449833">
              <a:spcBef>
                <a:spcPts val="2100"/>
              </a:spcBef>
              <a:defRPr sz="2618"/>
            </a:pPr>
            <a:r>
              <a:t>Complément manuel</a:t>
            </a:r>
          </a:p>
          <a:p>
            <a:pPr lvl="1" marL="684529" indent="-342264" defTabSz="449833">
              <a:spcBef>
                <a:spcPts val="2100"/>
              </a:spcBef>
              <a:defRPr sz="2618"/>
            </a:pPr>
            <a:r>
              <a:t>Créer une catégorie de même nom que le circuit au passage du premier coureur de chaque circuit.</a:t>
            </a:r>
          </a:p>
          <a:p>
            <a:pPr marL="342264" indent="-342264" defTabSz="449833">
              <a:spcBef>
                <a:spcPts val="2100"/>
              </a:spcBef>
              <a:defRPr sz="2618"/>
            </a:pPr>
            <a:r>
              <a:t>Ne bloque pas la lecture de puce</a:t>
            </a:r>
          </a:p>
        </p:txBody>
      </p:sp>
      <p:pic>
        <p:nvPicPr>
          <p:cNvPr id="314" name="lecture_puce_saisie_coureur.PNG" descr="lecture_puce_saisie_coureu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46641" y="1978875"/>
            <a:ext cx="8111518" cy="18756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orriger les données d’un coureur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corriger les données d’un coureur</a:t>
            </a:r>
          </a:p>
        </p:txBody>
      </p:sp>
      <p:sp>
        <p:nvSpPr>
          <p:cNvPr id="317" name="OK…"/>
          <p:cNvSpPr/>
          <p:nvPr>
            <p:ph type="body" sz="quarter" idx="1"/>
          </p:nvPr>
        </p:nvSpPr>
        <p:spPr>
          <a:xfrm>
            <a:off x="406400" y="3570434"/>
            <a:ext cx="2929128" cy="5281466"/>
          </a:xfrm>
          <a:prstGeom prst="rect">
            <a:avLst/>
          </a:prstGeom>
        </p:spPr>
        <p:txBody>
          <a:bodyPr/>
          <a:lstStyle/>
          <a:p>
            <a:pPr marL="253364" indent="-253364" defTabSz="332993">
              <a:spcBef>
                <a:spcPts val="1500"/>
              </a:spcBef>
              <a:defRPr i="1" sz="1937">
                <a:latin typeface="Avenir Next"/>
                <a:ea typeface="Avenir Next"/>
                <a:cs typeface="Avenir Next"/>
                <a:sym typeface="Avenir Next"/>
              </a:defRPr>
            </a:pPr>
            <a:r>
              <a:t>OK</a:t>
            </a:r>
          </a:p>
          <a:p>
            <a:pPr marL="253364" indent="-253364" defTabSz="332993">
              <a:spcBef>
                <a:spcPts val="1500"/>
              </a:spcBef>
              <a:defRPr i="1" sz="1937">
                <a:latin typeface="Avenir Next"/>
                <a:ea typeface="Avenir Next"/>
                <a:cs typeface="Avenir Next"/>
                <a:sym typeface="Avenir Next"/>
              </a:defRPr>
            </a:pPr>
            <a:r>
              <a:t>Non Partant</a:t>
            </a:r>
          </a:p>
          <a:p>
            <a:pPr marL="253364" indent="-253364" defTabSz="332993">
              <a:spcBef>
                <a:spcPts val="1500"/>
              </a:spcBef>
              <a:defRPr sz="1937"/>
            </a:pPr>
            <a:r>
              <a:rPr i="1">
                <a:latin typeface="Avenir Next"/>
                <a:ea typeface="Avenir Next"/>
                <a:cs typeface="Avenir Next"/>
                <a:sym typeface="Avenir Next"/>
              </a:rPr>
              <a:t>Aband</a:t>
            </a:r>
            <a:r>
              <a:t>. (abandon)</a:t>
            </a:r>
          </a:p>
          <a:p>
            <a:pPr marL="253364" indent="-253364" defTabSz="332993">
              <a:spcBef>
                <a:spcPts val="1500"/>
              </a:spcBef>
              <a:defRPr sz="1937"/>
            </a:pPr>
            <a:r>
              <a:rPr i="1">
                <a:latin typeface="Avenir Next"/>
                <a:ea typeface="Avenir Next"/>
                <a:cs typeface="Avenir Next"/>
                <a:sym typeface="Avenir Next"/>
              </a:rPr>
              <a:t>Disq</a:t>
            </a:r>
            <a:r>
              <a:t>. (disqualifié)</a:t>
            </a:r>
          </a:p>
          <a:p>
            <a:pPr marL="253364" indent="-253364" defTabSz="332993">
              <a:spcBef>
                <a:spcPts val="1500"/>
              </a:spcBef>
              <a:defRPr sz="1937"/>
            </a:pPr>
            <a:r>
              <a:rPr i="1">
                <a:latin typeface="Avenir Next"/>
                <a:ea typeface="Avenir Next"/>
                <a:cs typeface="Avenir Next"/>
                <a:sym typeface="Avenir Next"/>
              </a:rPr>
              <a:t>Temps max.</a:t>
            </a:r>
            <a:r>
              <a:t> (temps maximum alloué dépassé)</a:t>
            </a:r>
          </a:p>
          <a:p>
            <a:pPr marL="253364" indent="-253364" defTabSz="332993">
              <a:spcBef>
                <a:spcPts val="1500"/>
              </a:spcBef>
              <a:defRPr sz="1937"/>
            </a:pPr>
            <a:r>
              <a:rPr i="1">
                <a:latin typeface="Avenir Next"/>
                <a:ea typeface="Avenir Next"/>
                <a:cs typeface="Avenir Next"/>
                <a:sym typeface="Avenir Next"/>
              </a:rPr>
              <a:t>Ne participe pas</a:t>
            </a:r>
            <a:r>
              <a:t> (n’apparait pas dans les exports et les résultats. Organisateur par exemple)</a:t>
            </a:r>
          </a:p>
        </p:txBody>
      </p:sp>
      <p:pic>
        <p:nvPicPr>
          <p:cNvPr id="318" name="onglet_coureurs.PNG" descr="onglet_coureur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12791" y="1072183"/>
            <a:ext cx="9333744" cy="6118572"/>
          </a:xfrm>
          <a:prstGeom prst="rect">
            <a:avLst/>
          </a:prstGeom>
          <a:ln w="12700">
            <a:miter lim="400000"/>
          </a:ln>
        </p:spPr>
      </p:pic>
      <p:pic>
        <p:nvPicPr>
          <p:cNvPr id="319" name="statut_coureur.PNG" descr="statut_coureu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67249" y="1642962"/>
            <a:ext cx="1511301" cy="1955801"/>
          </a:xfrm>
          <a:prstGeom prst="rect">
            <a:avLst/>
          </a:prstGeom>
          <a:ln w="12700">
            <a:miter lim="400000"/>
          </a:ln>
        </p:spPr>
      </p:pic>
      <p:sp>
        <p:nvSpPr>
          <p:cNvPr id="320" name="Ovale"/>
          <p:cNvSpPr/>
          <p:nvPr/>
        </p:nvSpPr>
        <p:spPr>
          <a:xfrm>
            <a:off x="3201404" y="1602994"/>
            <a:ext cx="1454723" cy="407663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321" name="Ovale"/>
          <p:cNvSpPr/>
          <p:nvPr/>
        </p:nvSpPr>
        <p:spPr>
          <a:xfrm>
            <a:off x="3714941" y="1278571"/>
            <a:ext cx="1058940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322" name="Le formulaire de l’onglet Coureurs permet de corriger toutes les informations concernant un coureur : nom, club, catégorie, circuit, temps, statut…"/>
          <p:cNvSpPr/>
          <p:nvPr/>
        </p:nvSpPr>
        <p:spPr>
          <a:xfrm>
            <a:off x="3423355" y="7256815"/>
            <a:ext cx="9112617" cy="11222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253364" indent="-253364" defTabSz="332993">
              <a:spcBef>
                <a:spcPts val="15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1937"/>
            </a:lvl1pPr>
          </a:lstStyle>
          <a:p>
            <a:pPr/>
            <a:r>
              <a:t>Le formulaire de l’onglet Coureurs permet de corriger toutes les informations concernant un coureur : nom, club, catégorie, circuit, temps, statut…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corriger les circuit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corriger les circuits</a:t>
            </a:r>
          </a:p>
        </p:txBody>
      </p:sp>
      <p:sp>
        <p:nvSpPr>
          <p:cNvPr id="325" name="Permet de modifier les postes, le nom, les distances et dénivelées entre postes des circuits.…"/>
          <p:cNvSpPr/>
          <p:nvPr>
            <p:ph type="body" sz="half" idx="1"/>
          </p:nvPr>
        </p:nvSpPr>
        <p:spPr>
          <a:xfrm>
            <a:off x="406400" y="1774102"/>
            <a:ext cx="4498132" cy="7077798"/>
          </a:xfrm>
          <a:prstGeom prst="rect">
            <a:avLst/>
          </a:prstGeom>
        </p:spPr>
        <p:txBody>
          <a:bodyPr/>
          <a:lstStyle/>
          <a:p>
            <a:pPr/>
            <a:r>
              <a:t>Permet de modifier les postes, le nom, les distances et dénivelées entre postes des circuits.</a:t>
            </a:r>
          </a:p>
          <a:p>
            <a:pPr/>
            <a:r>
              <a:t>Pratique pour compléter les circuits créés automatiquement par MeOS.</a:t>
            </a:r>
          </a:p>
        </p:txBody>
      </p:sp>
      <p:pic>
        <p:nvPicPr>
          <p:cNvPr id="326" name="circuits.PNG" descr="circui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14956" y="2027114"/>
            <a:ext cx="7645498" cy="56993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corriger les catÉgorie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corriger les catÉgories</a:t>
            </a:r>
          </a:p>
        </p:txBody>
      </p:sp>
      <p:sp>
        <p:nvSpPr>
          <p:cNvPr id="329" name="Nom de la catégorie…"/>
          <p:cNvSpPr/>
          <p:nvPr>
            <p:ph type="body" sz="half" idx="1"/>
          </p:nvPr>
        </p:nvSpPr>
        <p:spPr>
          <a:xfrm>
            <a:off x="406400" y="1493039"/>
            <a:ext cx="4794956" cy="7358861"/>
          </a:xfrm>
          <a:prstGeom prst="rect">
            <a:avLst/>
          </a:prstGeom>
        </p:spPr>
        <p:txBody>
          <a:bodyPr anchor="ctr"/>
          <a:lstStyle/>
          <a:p>
            <a:pPr marL="444500" indent="-444500">
              <a:defRPr sz="2400"/>
            </a:pPr>
            <a:r>
              <a:t>Nom de la catégorie</a:t>
            </a:r>
          </a:p>
          <a:p>
            <a:pPr marL="444500" indent="-444500">
              <a:defRPr sz="2400"/>
            </a:pPr>
            <a:r>
              <a:t>Circuit associé</a:t>
            </a:r>
          </a:p>
          <a:p>
            <a:pPr marL="444500" indent="-444500">
              <a:defRPr sz="2400"/>
            </a:pPr>
            <a:r>
              <a:t>En mode avancé, il est possible de fusionner des catégories</a:t>
            </a:r>
          </a:p>
          <a:p>
            <a:pPr>
              <a:defRPr sz="2400"/>
            </a:pPr>
            <a:r>
              <a:t>[S] = Tous les coureurs de la catégorie ont un horaire de départ</a:t>
            </a:r>
          </a:p>
        </p:txBody>
      </p:sp>
      <p:grpSp>
        <p:nvGrpSpPr>
          <p:cNvPr id="333" name="Grouper"/>
          <p:cNvGrpSpPr/>
          <p:nvPr/>
        </p:nvGrpSpPr>
        <p:grpSpPr>
          <a:xfrm>
            <a:off x="5209588" y="1839271"/>
            <a:ext cx="7393843" cy="6075058"/>
            <a:chOff x="0" y="0"/>
            <a:chExt cx="7393842" cy="6075057"/>
          </a:xfrm>
        </p:grpSpPr>
        <p:pic>
          <p:nvPicPr>
            <p:cNvPr id="330" name="categories.PNG" descr="categories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7393843" cy="60750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1" name="Ovale"/>
            <p:cNvSpPr/>
            <p:nvPr/>
          </p:nvSpPr>
          <p:spPr>
            <a:xfrm>
              <a:off x="2452399" y="1227064"/>
              <a:ext cx="1820630" cy="477236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  <p:sp>
          <p:nvSpPr>
            <p:cNvPr id="332" name="Ovale"/>
            <p:cNvSpPr/>
            <p:nvPr/>
          </p:nvSpPr>
          <p:spPr>
            <a:xfrm>
              <a:off x="4008671" y="1227064"/>
              <a:ext cx="1820630" cy="477236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érer les poste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Gérer les postes</a:t>
            </a:r>
          </a:p>
        </p:txBody>
      </p:sp>
      <p:sp>
        <p:nvSpPr>
          <p:cNvPr id="336" name="Permet de régler les problèmes propres à un poste : défaillance, décalage horaire…"/>
          <p:cNvSpPr/>
          <p:nvPr>
            <p:ph type="body" sz="half" idx="1"/>
          </p:nvPr>
        </p:nvSpPr>
        <p:spPr>
          <a:xfrm>
            <a:off x="406400" y="1295490"/>
            <a:ext cx="3659334" cy="7556410"/>
          </a:xfrm>
          <a:prstGeom prst="rect">
            <a:avLst/>
          </a:prstGeom>
        </p:spPr>
        <p:txBody>
          <a:bodyPr anchor="ctr"/>
          <a:lstStyle/>
          <a:p>
            <a:pPr>
              <a:defRPr sz="2400"/>
            </a:pPr>
            <a:r>
              <a:t>Permet de régler les problèmes propres à un poste : défaillance, décalage horaire</a:t>
            </a:r>
          </a:p>
          <a:p>
            <a:pPr>
              <a:defRPr sz="2400"/>
            </a:pPr>
            <a:r>
              <a:t>Fournit également des informations concernant la fréquentation du poste.</a:t>
            </a:r>
          </a:p>
        </p:txBody>
      </p:sp>
      <p:pic>
        <p:nvPicPr>
          <p:cNvPr id="337" name="postes.PNG" descr="post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99410" y="1378658"/>
            <a:ext cx="8481249" cy="69962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Introduction à la gec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 à la gec</a:t>
            </a:r>
          </a:p>
        </p:txBody>
      </p:sp>
      <p:pic>
        <p:nvPicPr>
          <p:cNvPr id="212" name="Gestion électronique de course.jpg" descr="Gestion électronique de cours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7774" y="2243421"/>
            <a:ext cx="12484101" cy="6121401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OC = Capacité opérationnelle                                             Les flèches se lisent « implique »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 i="1" sz="2400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pPr/>
            <a:r>
              <a:t>OC = Capacité opérationnelle                                             Les flèches se lisent « implique »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érer les puce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Gérer les puces</a:t>
            </a:r>
          </a:p>
        </p:txBody>
      </p:sp>
      <p:sp>
        <p:nvSpPr>
          <p:cNvPr id="340" name="MeOS gère explicitement l’association puce / coureur…"/>
          <p:cNvSpPr/>
          <p:nvPr>
            <p:ph type="body" sz="quarter" idx="1"/>
          </p:nvPr>
        </p:nvSpPr>
        <p:spPr>
          <a:xfrm>
            <a:off x="406400" y="1295490"/>
            <a:ext cx="6241886" cy="3363199"/>
          </a:xfrm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t>MeOS gère explicitement l’association puce / coureur</a:t>
            </a:r>
          </a:p>
          <a:p>
            <a:pPr>
              <a:defRPr sz="1800"/>
            </a:pPr>
            <a:r>
              <a:t>Une même puce peut donc servir à plusieurs coureurs pendant une course</a:t>
            </a:r>
          </a:p>
          <a:p>
            <a:pPr>
              <a:defRPr sz="1800"/>
            </a:pPr>
            <a:r>
              <a:t>L’appairage peut être corrigé manuellement</a:t>
            </a:r>
          </a:p>
          <a:p>
            <a:pPr>
              <a:defRPr sz="1800"/>
            </a:pPr>
            <a:r>
              <a:t>Une puce lue reste en base de donnée même si l’enregistrement coureur a été détruit et vice-versa</a:t>
            </a:r>
          </a:p>
        </p:txBody>
      </p:sp>
      <p:pic>
        <p:nvPicPr>
          <p:cNvPr id="341" name="appairage_puce.PNG" descr="appairage_puc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67730" y="2084554"/>
            <a:ext cx="5937061" cy="6815077"/>
          </a:xfrm>
          <a:prstGeom prst="rect">
            <a:avLst/>
          </a:prstGeom>
          <a:ln w="12700">
            <a:miter lim="400000"/>
          </a:ln>
        </p:spPr>
      </p:pic>
      <p:pic>
        <p:nvPicPr>
          <p:cNvPr id="342" name="gestion_puces.PNG" descr="gestion_puce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5638" y="4732030"/>
            <a:ext cx="5949761" cy="4119870"/>
          </a:xfrm>
          <a:prstGeom prst="rect">
            <a:avLst/>
          </a:prstGeom>
          <a:ln w="12700">
            <a:miter lim="400000"/>
          </a:ln>
        </p:spPr>
      </p:pic>
      <p:sp>
        <p:nvSpPr>
          <p:cNvPr id="343" name="Ovale"/>
          <p:cNvSpPr/>
          <p:nvPr/>
        </p:nvSpPr>
        <p:spPr>
          <a:xfrm>
            <a:off x="1381174" y="7443634"/>
            <a:ext cx="1820630" cy="241301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344" name="Ligne"/>
          <p:cNvSpPr/>
          <p:nvPr/>
        </p:nvSpPr>
        <p:spPr>
          <a:xfrm flipV="1">
            <a:off x="5851956" y="6997456"/>
            <a:ext cx="1527826" cy="597393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345" name="Ovale"/>
          <p:cNvSpPr/>
          <p:nvPr/>
        </p:nvSpPr>
        <p:spPr>
          <a:xfrm>
            <a:off x="8580593" y="8296417"/>
            <a:ext cx="1019490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Éditer les résultats par circuit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Éditer les résultats par circuit</a:t>
            </a:r>
          </a:p>
        </p:txBody>
      </p:sp>
      <p:sp>
        <p:nvSpPr>
          <p:cNvPr id="348" name="Utilisable directement sur écran…"/>
          <p:cNvSpPr/>
          <p:nvPr>
            <p:ph type="body" sz="quarter" idx="1"/>
          </p:nvPr>
        </p:nvSpPr>
        <p:spPr>
          <a:xfrm>
            <a:off x="406400" y="1295490"/>
            <a:ext cx="5360027" cy="3664109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Utilisable directement sur écran</a:t>
            </a:r>
          </a:p>
          <a:p>
            <a:pPr>
              <a:defRPr sz="2400"/>
            </a:pPr>
            <a:r>
              <a:t>Mise à jour en temps réel</a:t>
            </a:r>
          </a:p>
          <a:p>
            <a:pPr>
              <a:defRPr sz="2400"/>
            </a:pPr>
            <a:r>
              <a:t>Export PDF/HTML</a:t>
            </a:r>
          </a:p>
          <a:p>
            <a:pPr>
              <a:defRPr sz="2400"/>
            </a:pPr>
            <a:r>
              <a:t>Impression</a:t>
            </a:r>
          </a:p>
          <a:p>
            <a:pPr>
              <a:defRPr sz="2400"/>
            </a:pPr>
            <a:r>
              <a:t>Configurable et personnalisable</a:t>
            </a:r>
          </a:p>
        </p:txBody>
      </p:sp>
      <p:pic>
        <p:nvPicPr>
          <p:cNvPr id="349" name="rapport_resultats_par_circuit.PNG" descr="rapport_resultats_par_circui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4491" y="5030484"/>
            <a:ext cx="4642966" cy="3576909"/>
          </a:xfrm>
          <a:prstGeom prst="rect">
            <a:avLst/>
          </a:prstGeom>
          <a:ln w="12700">
            <a:miter lim="400000"/>
          </a:ln>
        </p:spPr>
      </p:pic>
      <p:pic>
        <p:nvPicPr>
          <p:cNvPr id="350" name="listes.png" descr="liste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99487" y="1072183"/>
            <a:ext cx="6752802" cy="4110723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Ovale"/>
          <p:cNvSpPr/>
          <p:nvPr/>
        </p:nvSpPr>
        <p:spPr>
          <a:xfrm>
            <a:off x="9390527" y="3131173"/>
            <a:ext cx="1019491" cy="407663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grpSp>
        <p:nvGrpSpPr>
          <p:cNvPr id="356" name="Grouper"/>
          <p:cNvGrpSpPr/>
          <p:nvPr/>
        </p:nvGrpSpPr>
        <p:grpSpPr>
          <a:xfrm>
            <a:off x="5492271" y="3885179"/>
            <a:ext cx="6653352" cy="4892933"/>
            <a:chOff x="0" y="0"/>
            <a:chExt cx="6653351" cy="4892931"/>
          </a:xfrm>
        </p:grpSpPr>
        <p:pic>
          <p:nvPicPr>
            <p:cNvPr id="352" name="resultats_par_circuit.PNG" descr="resultats_par_circuit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6653352" cy="489293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53" name="Ovale"/>
            <p:cNvSpPr/>
            <p:nvPr/>
          </p:nvSpPr>
          <p:spPr>
            <a:xfrm>
              <a:off x="1890047" y="2223050"/>
              <a:ext cx="2157566" cy="241301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  <p:sp>
          <p:nvSpPr>
            <p:cNvPr id="354" name="Ovale"/>
            <p:cNvSpPr/>
            <p:nvPr/>
          </p:nvSpPr>
          <p:spPr>
            <a:xfrm>
              <a:off x="128101" y="989422"/>
              <a:ext cx="2072323" cy="3707461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  <p:sp>
          <p:nvSpPr>
            <p:cNvPr id="355" name="Ovale"/>
            <p:cNvSpPr/>
            <p:nvPr/>
          </p:nvSpPr>
          <p:spPr>
            <a:xfrm>
              <a:off x="3805314" y="3592195"/>
              <a:ext cx="1019491" cy="407663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Éditer les temps intermédiaire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Éditer les temps intermédiaires</a:t>
            </a:r>
          </a:p>
        </p:txBody>
      </p:sp>
      <p:sp>
        <p:nvSpPr>
          <p:cNvPr id="359" name="Par catégorie…"/>
          <p:cNvSpPr/>
          <p:nvPr>
            <p:ph type="body" sz="quarter" idx="1"/>
          </p:nvPr>
        </p:nvSpPr>
        <p:spPr>
          <a:xfrm>
            <a:off x="7083850" y="1295490"/>
            <a:ext cx="5514550" cy="3914588"/>
          </a:xfrm>
          <a:prstGeom prst="rect">
            <a:avLst/>
          </a:prstGeom>
        </p:spPr>
        <p:txBody>
          <a:bodyPr/>
          <a:lstStyle/>
          <a:p>
            <a:pPr/>
            <a:r>
              <a:t>Par catégorie</a:t>
            </a:r>
          </a:p>
          <a:p>
            <a:pPr/>
            <a:r>
              <a:t>Par circuit ?</a:t>
            </a:r>
          </a:p>
        </p:txBody>
      </p:sp>
      <p:pic>
        <p:nvPicPr>
          <p:cNvPr id="360" name="Temps_intermédiaires.PNG" descr="Temps_intermédiair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85702" y="5259413"/>
            <a:ext cx="6728783" cy="324252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listes.png" descr="liste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2408" y="1295851"/>
            <a:ext cx="6728783" cy="4096101"/>
          </a:xfrm>
          <a:prstGeom prst="rect">
            <a:avLst/>
          </a:prstGeom>
          <a:ln w="12700">
            <a:miter lim="400000"/>
          </a:ln>
        </p:spPr>
      </p:pic>
      <p:sp>
        <p:nvSpPr>
          <p:cNvPr id="362" name="Ovale"/>
          <p:cNvSpPr/>
          <p:nvPr/>
        </p:nvSpPr>
        <p:spPr>
          <a:xfrm>
            <a:off x="1999598" y="3423900"/>
            <a:ext cx="1019490" cy="241301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363" name="Ligne"/>
          <p:cNvSpPr/>
          <p:nvPr/>
        </p:nvSpPr>
        <p:spPr>
          <a:xfrm>
            <a:off x="6293540" y="4760713"/>
            <a:ext cx="1101541" cy="942626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exporter les résultats vers splitsbrowser/winsplits"/>
          <p:cNvSpPr/>
          <p:nvPr>
            <p:ph type="body" idx="13"/>
          </p:nvPr>
        </p:nvSpPr>
        <p:spPr>
          <a:xfrm>
            <a:off x="406400" y="381000"/>
            <a:ext cx="11176000" cy="533401"/>
          </a:xfrm>
          <a:prstGeom prst="rect">
            <a:avLst/>
          </a:prstGeom>
        </p:spPr>
        <p:txBody>
          <a:bodyPr/>
          <a:lstStyle>
            <a:lvl1pPr>
              <a:defRPr spc="145" sz="2900"/>
            </a:lvl1pPr>
          </a:lstStyle>
          <a:p>
            <a:pPr/>
            <a:r>
              <a:t>exporter les résultats vers splitsbrowser/winsplits</a:t>
            </a:r>
          </a:p>
        </p:txBody>
      </p:sp>
      <p:sp>
        <p:nvSpPr>
          <p:cNvPr id="366" name="Au format OE2003 CSV…"/>
          <p:cNvSpPr/>
          <p:nvPr>
            <p:ph type="body" sz="quarter" idx="1"/>
          </p:nvPr>
        </p:nvSpPr>
        <p:spPr>
          <a:xfrm>
            <a:off x="406400" y="1295490"/>
            <a:ext cx="5843375" cy="3079436"/>
          </a:xfrm>
          <a:prstGeom prst="rect">
            <a:avLst/>
          </a:prstGeom>
        </p:spPr>
        <p:txBody>
          <a:bodyPr/>
          <a:lstStyle/>
          <a:p>
            <a:pPr>
              <a:defRPr sz="2400"/>
            </a:pPr>
            <a:r>
              <a:t>Au format OE2003 CSV</a:t>
            </a:r>
          </a:p>
          <a:p>
            <a:pPr>
              <a:defRPr sz="2400"/>
            </a:pPr>
            <a:r>
              <a:rPr u="sng">
                <a:solidFill>
                  <a:schemeClr val="accent1"/>
                </a:solidFill>
                <a:hlinkClick r:id="rId2" invalidUrl="" action="" tgtFrame="" tooltip="" history="1" highlightClick="0" endSnd="0"/>
              </a:rPr>
              <a:t>http://www.splitsbrowser.org.uk/</a:t>
            </a:r>
            <a:r>
              <a:t> </a:t>
            </a:r>
          </a:p>
          <a:p>
            <a:pPr>
              <a:defRPr sz="2400"/>
            </a:pPr>
            <a:r>
              <a:rPr u="sng">
                <a:solidFill>
                  <a:schemeClr val="accent1"/>
                </a:solidFill>
                <a:hlinkClick r:id="rId3" invalidUrl="" action="" tgtFrame="" tooltip="" history="1" highlightClick="0" endSnd="0"/>
              </a:rPr>
              <a:t>http://obasen.orientering.se/winsplits/online/fr/default.asp</a:t>
            </a:r>
            <a:r>
              <a:t> </a:t>
            </a:r>
          </a:p>
        </p:txBody>
      </p:sp>
      <p:pic>
        <p:nvPicPr>
          <p:cNvPr id="367" name="home_competition.PNG" descr="home_competition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264093" y="1295851"/>
            <a:ext cx="6321056" cy="3876707"/>
          </a:xfrm>
          <a:prstGeom prst="rect">
            <a:avLst/>
          </a:prstGeom>
          <a:ln w="12700">
            <a:miter lim="400000"/>
          </a:ln>
        </p:spPr>
      </p:pic>
      <p:pic>
        <p:nvPicPr>
          <p:cNvPr id="368" name="export_oe_csv_si.PNG" descr="export_oe_csv_si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10772" y="4436294"/>
            <a:ext cx="6601182" cy="4415607"/>
          </a:xfrm>
          <a:prstGeom prst="rect">
            <a:avLst/>
          </a:prstGeom>
          <a:ln w="12700">
            <a:miter lim="400000"/>
          </a:ln>
        </p:spPr>
      </p:pic>
      <p:sp>
        <p:nvSpPr>
          <p:cNvPr id="369" name="Ovale"/>
          <p:cNvSpPr/>
          <p:nvPr/>
        </p:nvSpPr>
        <p:spPr>
          <a:xfrm>
            <a:off x="10903425" y="3021265"/>
            <a:ext cx="1386373" cy="334189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370" name="Ovale"/>
          <p:cNvSpPr/>
          <p:nvPr/>
        </p:nvSpPr>
        <p:spPr>
          <a:xfrm>
            <a:off x="3450659" y="5914268"/>
            <a:ext cx="1638761" cy="334190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371" name="Ligne"/>
          <p:cNvSpPr/>
          <p:nvPr/>
        </p:nvSpPr>
        <p:spPr>
          <a:xfrm flipH="1">
            <a:off x="6144105" y="4340607"/>
            <a:ext cx="1241104" cy="876163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créer la compétition"/>
          <p:cNvSpPr/>
          <p:nvPr>
            <p:ph type="body" idx="13"/>
          </p:nvPr>
        </p:nvSpPr>
        <p:spPr>
          <a:xfrm>
            <a:off x="406400" y="-147321"/>
            <a:ext cx="11176000" cy="1061722"/>
          </a:xfrm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créer la compétition</a:t>
            </a:r>
          </a:p>
        </p:txBody>
      </p:sp>
      <p:sp>
        <p:nvSpPr>
          <p:cNvPr id="374" name="Prévoir 1h de marge avant le premier départ"/>
          <p:cNvSpPr/>
          <p:nvPr>
            <p:ph type="body" sz="quarter" idx="1"/>
          </p:nvPr>
        </p:nvSpPr>
        <p:spPr>
          <a:xfrm>
            <a:off x="406400" y="6132814"/>
            <a:ext cx="5728317" cy="2719086"/>
          </a:xfrm>
          <a:prstGeom prst="rect">
            <a:avLst/>
          </a:prstGeom>
        </p:spPr>
        <p:txBody>
          <a:bodyPr/>
          <a:lstStyle/>
          <a:p>
            <a:pPr/>
            <a:r>
              <a:t>Prévoir 1h de marge avant le premier départ</a:t>
            </a:r>
          </a:p>
        </p:txBody>
      </p:sp>
      <p:pic>
        <p:nvPicPr>
          <p:cNvPr id="375" name="creer_competition.PNG" descr="creer_competi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9093" y="1295851"/>
            <a:ext cx="5270742" cy="4783613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Ovale"/>
          <p:cNvSpPr/>
          <p:nvPr/>
        </p:nvSpPr>
        <p:spPr>
          <a:xfrm>
            <a:off x="551350" y="2626230"/>
            <a:ext cx="1726497" cy="479404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pic>
        <p:nvPicPr>
          <p:cNvPr id="377" name="nouvelle_competition.PNG" descr="nouvelle_competiti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09090" y="1295851"/>
            <a:ext cx="5885390" cy="2719087"/>
          </a:xfrm>
          <a:prstGeom prst="rect">
            <a:avLst/>
          </a:prstGeom>
          <a:ln w="12700">
            <a:miter lim="400000"/>
          </a:ln>
        </p:spPr>
      </p:pic>
      <p:pic>
        <p:nvPicPr>
          <p:cNvPr id="378" name="fonctionnalités_departementale.PNG" descr="fonctionnalités_departemental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164095" y="4304666"/>
            <a:ext cx="5885390" cy="4471830"/>
          </a:xfrm>
          <a:prstGeom prst="rect">
            <a:avLst/>
          </a:prstGeom>
          <a:ln w="12700">
            <a:miter lim="400000"/>
          </a:ln>
        </p:spPr>
      </p:pic>
      <p:sp>
        <p:nvSpPr>
          <p:cNvPr id="379" name="Ovale"/>
          <p:cNvSpPr/>
          <p:nvPr/>
        </p:nvSpPr>
        <p:spPr>
          <a:xfrm>
            <a:off x="8451454" y="3460655"/>
            <a:ext cx="1058941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380" name="Ovale"/>
          <p:cNvSpPr/>
          <p:nvPr/>
        </p:nvSpPr>
        <p:spPr>
          <a:xfrm>
            <a:off x="9028858" y="7919109"/>
            <a:ext cx="1726497" cy="479404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381" name="Ligne"/>
          <p:cNvSpPr/>
          <p:nvPr/>
        </p:nvSpPr>
        <p:spPr>
          <a:xfrm>
            <a:off x="5490119" y="2861169"/>
            <a:ext cx="1410940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382" name="Ligne"/>
          <p:cNvSpPr/>
          <p:nvPr/>
        </p:nvSpPr>
        <p:spPr>
          <a:xfrm flipH="1">
            <a:off x="10442695" y="3648554"/>
            <a:ext cx="567058" cy="997303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Fonctionnalités minimales recommandée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Fonctionnalités minimales recommandées</a:t>
            </a:r>
          </a:p>
        </p:txBody>
      </p:sp>
      <p:pic>
        <p:nvPicPr>
          <p:cNvPr id="385" name="fonctionnalités_régionales_minimum.PNG" descr="fonctionnalités_régionales_minimu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08350" y="2339554"/>
            <a:ext cx="6788100" cy="50744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importer les circuit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importer les circuits</a:t>
            </a:r>
          </a:p>
        </p:txBody>
      </p:sp>
      <p:sp>
        <p:nvSpPr>
          <p:cNvPr id="388" name="Importation à partir d’OCAD XML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Importation à partir d’OCAD XML</a:t>
            </a:r>
          </a:p>
          <a:p>
            <a:pPr/>
            <a:r>
              <a:t>Ne pas créer de catégories</a:t>
            </a:r>
          </a:p>
        </p:txBody>
      </p:sp>
      <p:grpSp>
        <p:nvGrpSpPr>
          <p:cNvPr id="391" name="Grouper"/>
          <p:cNvGrpSpPr/>
          <p:nvPr/>
        </p:nvGrpSpPr>
        <p:grpSpPr>
          <a:xfrm>
            <a:off x="375005" y="3839712"/>
            <a:ext cx="6704722" cy="5012189"/>
            <a:chOff x="0" y="0"/>
            <a:chExt cx="6704720" cy="5012187"/>
          </a:xfrm>
        </p:grpSpPr>
        <p:pic>
          <p:nvPicPr>
            <p:cNvPr id="389" name="import_circuits.png" descr="import_circuits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704721" cy="50121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0" name="Ovale"/>
            <p:cNvSpPr/>
            <p:nvPr/>
          </p:nvSpPr>
          <p:spPr>
            <a:xfrm>
              <a:off x="255918" y="4261588"/>
              <a:ext cx="1331970" cy="326754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</p:grpSp>
      <p:grpSp>
        <p:nvGrpSpPr>
          <p:cNvPr id="394" name="Grouper"/>
          <p:cNvGrpSpPr/>
          <p:nvPr/>
        </p:nvGrpSpPr>
        <p:grpSpPr>
          <a:xfrm>
            <a:off x="7230971" y="5256956"/>
            <a:ext cx="5355307" cy="2587193"/>
            <a:chOff x="0" y="0"/>
            <a:chExt cx="5355306" cy="2587191"/>
          </a:xfrm>
        </p:grpSpPr>
        <p:pic>
          <p:nvPicPr>
            <p:cNvPr id="392" name="import_circuits_suite.png" descr="import_circuits_suit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5355307" cy="258719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93" name="Ovale"/>
            <p:cNvSpPr/>
            <p:nvPr/>
          </p:nvSpPr>
          <p:spPr>
            <a:xfrm>
              <a:off x="197312" y="1659667"/>
              <a:ext cx="1994056" cy="326754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</p:grpSp>
      <p:sp>
        <p:nvSpPr>
          <p:cNvPr id="395" name="Ligne"/>
          <p:cNvSpPr/>
          <p:nvPr/>
        </p:nvSpPr>
        <p:spPr>
          <a:xfrm>
            <a:off x="6641835" y="6492275"/>
            <a:ext cx="1410941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importer les inscriptions"/>
          <p:cNvSpPr/>
          <p:nvPr>
            <p:ph type="body" idx="13"/>
          </p:nvPr>
        </p:nvSpPr>
        <p:spPr>
          <a:xfrm>
            <a:off x="406400" y="-147321"/>
            <a:ext cx="11176000" cy="1061722"/>
          </a:xfrm>
          <a:prstGeom prst="rect">
            <a:avLst/>
          </a:prstGeom>
        </p:spPr>
        <p:txBody>
          <a:bodyPr/>
          <a:lstStyle/>
          <a:p>
            <a:pPr/>
          </a:p>
          <a:p>
            <a:pPr/>
            <a:r>
              <a:t>importer les inscriptions</a:t>
            </a:r>
          </a:p>
        </p:txBody>
      </p:sp>
      <p:sp>
        <p:nvSpPr>
          <p:cNvPr id="398" name="Inscriptions au format CSV téléchargé depuis le site FFCO"/>
          <p:cNvSpPr/>
          <p:nvPr>
            <p:ph type="body" sz="quarter" idx="1"/>
          </p:nvPr>
        </p:nvSpPr>
        <p:spPr>
          <a:xfrm>
            <a:off x="406400" y="1295490"/>
            <a:ext cx="12192000" cy="650942"/>
          </a:xfrm>
          <a:prstGeom prst="rect">
            <a:avLst/>
          </a:prstGeom>
        </p:spPr>
        <p:txBody>
          <a:bodyPr/>
          <a:lstStyle>
            <a:lvl1pPr marL="408940" indent="-408940" defTabSz="537463">
              <a:spcBef>
                <a:spcPts val="2500"/>
              </a:spcBef>
              <a:defRPr sz="3128"/>
            </a:lvl1pPr>
          </a:lstStyle>
          <a:p>
            <a:pPr/>
            <a:r>
              <a:t>Inscriptions au format CSV téléchargé depuis le site FFCO</a:t>
            </a:r>
          </a:p>
        </p:txBody>
      </p:sp>
      <p:pic>
        <p:nvPicPr>
          <p:cNvPr id="399" name="home_competition.PNG" descr="home_competi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7891" y="2099280"/>
            <a:ext cx="6939681" cy="4256110"/>
          </a:xfrm>
          <a:prstGeom prst="rect">
            <a:avLst/>
          </a:prstGeom>
          <a:ln w="12700">
            <a:miter lim="400000"/>
          </a:ln>
        </p:spPr>
      </p:pic>
      <p:pic>
        <p:nvPicPr>
          <p:cNvPr id="400" name="import_inscriptions.png" descr="import_inscription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21532" y="2018152"/>
            <a:ext cx="4877923" cy="5093981"/>
          </a:xfrm>
          <a:prstGeom prst="rect">
            <a:avLst/>
          </a:prstGeom>
          <a:ln w="12700">
            <a:miter lim="400000"/>
          </a:ln>
        </p:spPr>
      </p:pic>
      <p:pic>
        <p:nvPicPr>
          <p:cNvPr id="401" name="import_inscriptions_rapport.png" descr="import_inscriptions_rappor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06220" y="6508238"/>
            <a:ext cx="5163023" cy="2480181"/>
          </a:xfrm>
          <a:prstGeom prst="rect">
            <a:avLst/>
          </a:prstGeom>
          <a:ln w="12700">
            <a:miter lim="400000"/>
          </a:ln>
        </p:spPr>
      </p:pic>
      <p:sp>
        <p:nvSpPr>
          <p:cNvPr id="402" name="Ovale"/>
          <p:cNvSpPr/>
          <p:nvPr/>
        </p:nvSpPr>
        <p:spPr>
          <a:xfrm>
            <a:off x="5695200" y="2799949"/>
            <a:ext cx="1355963" cy="255897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03" name="Ovale"/>
          <p:cNvSpPr/>
          <p:nvPr/>
        </p:nvSpPr>
        <p:spPr>
          <a:xfrm>
            <a:off x="7409191" y="5350046"/>
            <a:ext cx="4905778" cy="571501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04" name="Ovale"/>
          <p:cNvSpPr/>
          <p:nvPr/>
        </p:nvSpPr>
        <p:spPr>
          <a:xfrm>
            <a:off x="1128980" y="8053810"/>
            <a:ext cx="2360466" cy="78352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05" name="Ligne"/>
          <p:cNvSpPr/>
          <p:nvPr/>
        </p:nvSpPr>
        <p:spPr>
          <a:xfrm>
            <a:off x="7057733" y="4227334"/>
            <a:ext cx="1410940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06" name="Ligne"/>
          <p:cNvSpPr/>
          <p:nvPr/>
        </p:nvSpPr>
        <p:spPr>
          <a:xfrm flipH="1">
            <a:off x="3691732" y="6961412"/>
            <a:ext cx="4117817" cy="1272503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07" name="Autres inscriptions…"/>
          <p:cNvSpPr/>
          <p:nvPr/>
        </p:nvSpPr>
        <p:spPr>
          <a:xfrm>
            <a:off x="6728688" y="7188724"/>
            <a:ext cx="5612807" cy="18216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226695" indent="-226695" defTabSz="297941">
              <a:spcBef>
                <a:spcPts val="14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1734"/>
            </a:pPr>
            <a:r>
              <a:t>Autres inscriptions</a:t>
            </a:r>
          </a:p>
          <a:p>
            <a:pPr lvl="1" marL="453390" indent="-226695" defTabSz="297941">
              <a:spcBef>
                <a:spcPts val="14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1734"/>
            </a:pPr>
            <a:r>
              <a:t>Saisie manuelle</a:t>
            </a:r>
          </a:p>
          <a:p>
            <a:pPr lvl="1" marL="453390" indent="-226695" defTabSz="297941">
              <a:spcBef>
                <a:spcPts val="14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1734"/>
            </a:pPr>
            <a:r>
              <a:t>Mise au format des données avant import</a:t>
            </a:r>
          </a:p>
          <a:p>
            <a:pPr lvl="1" marL="453390" indent="-226695" defTabSz="297941">
              <a:spcBef>
                <a:spcPts val="14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1734"/>
            </a:pPr>
            <a:r>
              <a:t>Inscriptions au format libre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fusionner les catégorie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fusionner les catégories</a:t>
            </a:r>
          </a:p>
        </p:txBody>
      </p:sp>
      <p:sp>
        <p:nvSpPr>
          <p:cNvPr id="410" name="Renommer la catégorie cible et la sélectionner avant fusion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444500" indent="-444500">
              <a:defRPr sz="3300"/>
            </a:lvl1pPr>
          </a:lstStyle>
          <a:p>
            <a:pPr/>
            <a:r>
              <a:t>Renommer la catégorie cible et la sélectionner avant fusion</a:t>
            </a:r>
          </a:p>
        </p:txBody>
      </p:sp>
      <p:pic>
        <p:nvPicPr>
          <p:cNvPr id="411" name="fusion_categories.PNG" descr="fusion_categori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3752" y="4965432"/>
            <a:ext cx="5752759" cy="1883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412" name="fusion_categories_regionales.PNG" descr="fusion_categories_regionale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170516" y="2616543"/>
            <a:ext cx="6417739" cy="6487823"/>
          </a:xfrm>
          <a:prstGeom prst="rect">
            <a:avLst/>
          </a:prstGeom>
          <a:ln w="12700">
            <a:miter lim="400000"/>
          </a:ln>
        </p:spPr>
      </p:pic>
      <p:sp>
        <p:nvSpPr>
          <p:cNvPr id="413" name="Ovale"/>
          <p:cNvSpPr/>
          <p:nvPr/>
        </p:nvSpPr>
        <p:spPr>
          <a:xfrm>
            <a:off x="8542500" y="6559025"/>
            <a:ext cx="1814725" cy="255896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14" name="Ligne"/>
          <p:cNvSpPr/>
          <p:nvPr/>
        </p:nvSpPr>
        <p:spPr>
          <a:xfrm flipH="1">
            <a:off x="5771109" y="5860455"/>
            <a:ext cx="1110668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associer circuits et catégorie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associer circuits et catégories</a:t>
            </a:r>
          </a:p>
        </p:txBody>
      </p:sp>
      <p:pic>
        <p:nvPicPr>
          <p:cNvPr id="417" name="association_categorie_circuit.PNG" descr="association_categorie_circui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19798" y="1356285"/>
            <a:ext cx="6965204" cy="70410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MeOs ?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MeOs ?</a:t>
            </a:r>
          </a:p>
        </p:txBody>
      </p:sp>
      <p:sp>
        <p:nvSpPr>
          <p:cNvPr id="216" name="Mycket Enkelt OrienteringsSystem / Much Easier Orienteering System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3379" indent="-373379" defTabSz="490727">
              <a:spcBef>
                <a:spcPts val="2300"/>
              </a:spcBef>
              <a:defRPr sz="2856"/>
            </a:pPr>
          </a:p>
          <a:p>
            <a:pPr marL="373379" indent="-373379" defTabSz="490727">
              <a:spcBef>
                <a:spcPts val="2300"/>
              </a:spcBef>
              <a:defRPr sz="2856"/>
            </a:pPr>
          </a:p>
          <a:p>
            <a:pPr marL="373379" indent="-373379" defTabSz="490727">
              <a:spcBef>
                <a:spcPts val="2300"/>
              </a:spcBef>
              <a:defRPr sz="2856"/>
            </a:pPr>
          </a:p>
          <a:p>
            <a:pPr marL="373379" indent="-373379" defTabSz="490727">
              <a:spcBef>
                <a:spcPts val="2300"/>
              </a:spcBef>
              <a:defRPr sz="2856"/>
            </a:pPr>
            <a:r>
              <a:rPr>
                <a:solidFill>
                  <a:srgbClr val="000000"/>
                </a:solidFill>
              </a:rPr>
              <a:t>M</a:t>
            </a:r>
            <a:r>
              <a:t>ycket </a:t>
            </a:r>
            <a:r>
              <a:rPr>
                <a:solidFill>
                  <a:srgbClr val="000000"/>
                </a:solidFill>
              </a:rPr>
              <a:t>E</a:t>
            </a:r>
            <a:r>
              <a:t>nkelt </a:t>
            </a:r>
            <a:r>
              <a:rPr>
                <a:solidFill>
                  <a:srgbClr val="000000"/>
                </a:solidFill>
              </a:rPr>
              <a:t>O</a:t>
            </a:r>
            <a:r>
              <a:t>rienterings</a:t>
            </a:r>
            <a:r>
              <a:rPr>
                <a:solidFill>
                  <a:srgbClr val="000000"/>
                </a:solidFill>
              </a:rPr>
              <a:t>S</a:t>
            </a:r>
            <a:r>
              <a:t>ystem / </a:t>
            </a:r>
            <a:r>
              <a:rPr>
                <a:solidFill>
                  <a:srgbClr val="000000"/>
                </a:solidFill>
              </a:rPr>
              <a:t>M</a:t>
            </a:r>
            <a:r>
              <a:t>uch </a:t>
            </a:r>
            <a:r>
              <a:rPr>
                <a:solidFill>
                  <a:srgbClr val="000000"/>
                </a:solidFill>
              </a:rPr>
              <a:t>E</a:t>
            </a:r>
            <a:r>
              <a:t>asier </a:t>
            </a:r>
            <a:r>
              <a:rPr>
                <a:solidFill>
                  <a:srgbClr val="000000"/>
                </a:solidFill>
              </a:rPr>
              <a:t>O</a:t>
            </a:r>
            <a:r>
              <a:t>rienteering </a:t>
            </a:r>
            <a:r>
              <a:rPr>
                <a:solidFill>
                  <a:srgbClr val="000000"/>
                </a:solidFill>
              </a:rPr>
              <a:t>S</a:t>
            </a:r>
            <a:r>
              <a:t>ystem</a:t>
            </a:r>
          </a:p>
          <a:p>
            <a:pPr marL="373379" indent="-373379" defTabSz="490727">
              <a:spcBef>
                <a:spcPts val="2300"/>
              </a:spcBef>
              <a:defRPr sz="2856"/>
            </a:pPr>
            <a:r>
              <a:t>Logiciel de GEC bien plus simple</a:t>
            </a:r>
          </a:p>
          <a:p>
            <a:pPr marL="373379" indent="-373379" defTabSz="490727">
              <a:spcBef>
                <a:spcPts val="2300"/>
              </a:spcBef>
              <a:defRPr sz="2856"/>
            </a:pPr>
            <a:r>
              <a:t>Développé par Erik Melin depuis 2007</a:t>
            </a:r>
          </a:p>
          <a:p>
            <a:pPr marL="373379" indent="-373379" defTabSz="490727">
              <a:spcBef>
                <a:spcPts val="2300"/>
              </a:spcBef>
              <a:defRPr sz="2856"/>
            </a:pPr>
            <a:r>
              <a:t>Distribué sous licence libre </a:t>
            </a:r>
            <a:r>
              <a:rPr i="1">
                <a:latin typeface="Avenir Next"/>
                <a:ea typeface="Avenir Next"/>
                <a:cs typeface="Avenir Next"/>
                <a:sym typeface="Avenir Next"/>
              </a:rPr>
              <a:t>GNU General Public License v3</a:t>
            </a:r>
            <a:endParaRPr i="1">
              <a:latin typeface="Avenir Next"/>
              <a:ea typeface="Avenir Next"/>
              <a:cs typeface="Avenir Next"/>
              <a:sym typeface="Avenir Next"/>
            </a:endParaRPr>
          </a:p>
          <a:p>
            <a:pPr marL="373379" indent="-373379" defTabSz="490727">
              <a:spcBef>
                <a:spcPts val="2300"/>
              </a:spcBef>
              <a:defRPr sz="2856"/>
            </a:pPr>
            <a:r>
              <a:t>Utilisation gratuite mais participations appréciés</a:t>
            </a:r>
          </a:p>
          <a:p>
            <a:pPr marL="373379" indent="-373379" defTabSz="490727">
              <a:spcBef>
                <a:spcPts val="2300"/>
              </a:spcBef>
              <a:defRPr sz="2856"/>
            </a:pPr>
            <a:r>
              <a:rPr u="sng">
                <a:solidFill>
                  <a:schemeClr val="accent1"/>
                </a:solidFill>
                <a:hlinkClick r:id="rId2" invalidUrl="" action="" tgtFrame="" tooltip="" history="1" highlightClick="0" endSnd="0"/>
              </a:rPr>
              <a:t>http://www.melin.nu/meos/en/</a:t>
            </a:r>
            <a:r>
              <a:t> </a:t>
            </a:r>
          </a:p>
        </p:txBody>
      </p:sp>
      <p:pic>
        <p:nvPicPr>
          <p:cNvPr id="217" name="header.png" descr="head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22400" y="1295851"/>
            <a:ext cx="10160000" cy="190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Éditer les résultats par catégorie"/>
          <p:cNvSpPr/>
          <p:nvPr>
            <p:ph type="body" idx="13"/>
          </p:nvPr>
        </p:nvSpPr>
        <p:spPr>
          <a:xfrm>
            <a:off x="406400" y="292099"/>
            <a:ext cx="11176000" cy="622301"/>
          </a:xfrm>
          <a:prstGeom prst="rect">
            <a:avLst/>
          </a:prstGeom>
        </p:spPr>
        <p:txBody>
          <a:bodyPr/>
          <a:lstStyle>
            <a:lvl1pPr>
              <a:defRPr spc="175" sz="3500"/>
            </a:lvl1pPr>
          </a:lstStyle>
          <a:p>
            <a:pPr/>
            <a:r>
              <a:t>Éditer les résultats par catégorie</a:t>
            </a:r>
          </a:p>
        </p:txBody>
      </p:sp>
      <p:sp>
        <p:nvSpPr>
          <p:cNvPr id="420" name="Corps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421" name="listes.png" descr="list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13152" y="1295851"/>
            <a:ext cx="8782179" cy="5346092"/>
          </a:xfrm>
          <a:prstGeom prst="rect">
            <a:avLst/>
          </a:prstGeom>
          <a:ln w="12700">
            <a:miter lim="400000"/>
          </a:ln>
        </p:spPr>
      </p:pic>
      <p:pic>
        <p:nvPicPr>
          <p:cNvPr id="422" name="Résultats_par_catégorie.PNG" descr="Résultats_par_catégori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4439" y="4810118"/>
            <a:ext cx="7189709" cy="4041783"/>
          </a:xfrm>
          <a:prstGeom prst="rect">
            <a:avLst/>
          </a:prstGeom>
          <a:ln w="12700">
            <a:miter lim="400000"/>
          </a:ln>
        </p:spPr>
      </p:pic>
      <p:sp>
        <p:nvSpPr>
          <p:cNvPr id="423" name="Ovale"/>
          <p:cNvSpPr/>
          <p:nvPr/>
        </p:nvSpPr>
        <p:spPr>
          <a:xfrm>
            <a:off x="4162078" y="4111626"/>
            <a:ext cx="929255" cy="255897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24" name="Ligne"/>
          <p:cNvSpPr/>
          <p:nvPr/>
        </p:nvSpPr>
        <p:spPr>
          <a:xfrm flipH="1">
            <a:off x="5737120" y="4670954"/>
            <a:ext cx="1168021" cy="1168022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Identifier les participants encore en course"/>
          <p:cNvSpPr/>
          <p:nvPr>
            <p:ph type="body" idx="13"/>
          </p:nvPr>
        </p:nvSpPr>
        <p:spPr>
          <a:xfrm>
            <a:off x="406400" y="279400"/>
            <a:ext cx="11381325" cy="635001"/>
          </a:xfrm>
          <a:prstGeom prst="rect">
            <a:avLst/>
          </a:prstGeom>
        </p:spPr>
        <p:txBody>
          <a:bodyPr/>
          <a:lstStyle/>
          <a:p>
            <a:pPr/>
            <a:r>
              <a:t>Identifier les participants encore en course</a:t>
            </a:r>
          </a:p>
        </p:txBody>
      </p:sp>
      <p:sp>
        <p:nvSpPr>
          <p:cNvPr id="427" name="Importer les poinçons des boitiers contrôle ou départ à partir d’un fichier CSV obtenu avec SIConfig+ (https://www.sportident.com/products.html#software)"/>
          <p:cNvSpPr/>
          <p:nvPr>
            <p:ph type="body" sz="quarter" idx="1"/>
          </p:nvPr>
        </p:nvSpPr>
        <p:spPr>
          <a:xfrm>
            <a:off x="406400" y="1295490"/>
            <a:ext cx="12192000" cy="1083878"/>
          </a:xfrm>
          <a:prstGeom prst="rect">
            <a:avLst/>
          </a:prstGeom>
        </p:spPr>
        <p:txBody>
          <a:bodyPr/>
          <a:lstStyle/>
          <a:p>
            <a:pPr marL="444500" indent="-444500">
              <a:defRPr sz="2500"/>
            </a:pPr>
            <a:r>
              <a:t>Importer les poinçons des boitiers contrôle ou départ à partir d’un fichier CSV obtenu avec SIConfig+ (</a:t>
            </a:r>
            <a:r>
              <a:rPr u="sng">
                <a:solidFill>
                  <a:schemeClr val="accent1"/>
                </a:solidFill>
                <a:hlinkClick r:id="rId2" invalidUrl="" action="" tgtFrame="" tooltip="" history="1" highlightClick="0" endSnd="0"/>
              </a:rPr>
              <a:t>https://www.sportident.com/products.html#software</a:t>
            </a:r>
            <a:r>
              <a:t>)</a:t>
            </a:r>
          </a:p>
        </p:txBody>
      </p:sp>
      <p:grpSp>
        <p:nvGrpSpPr>
          <p:cNvPr id="430" name="Grouper"/>
          <p:cNvGrpSpPr/>
          <p:nvPr/>
        </p:nvGrpSpPr>
        <p:grpSpPr>
          <a:xfrm>
            <a:off x="7339183" y="2369547"/>
            <a:ext cx="5218680" cy="4073913"/>
            <a:chOff x="0" y="0"/>
            <a:chExt cx="5218679" cy="4073911"/>
          </a:xfrm>
        </p:grpSpPr>
        <p:pic>
          <p:nvPicPr>
            <p:cNvPr id="428" name="gestion_des_coureurs_non_rentrés_read_punches_2.PNG" descr="gestion_des_coureurs_non_rentrés_read_punches_2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9638" y="2990348"/>
              <a:ext cx="5170145" cy="108356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429" name="gestion_des_coureurs_non_rentrés_read_punches_1.PNG" descr="gestion_des_coureurs_non_rentrés_read_punches_1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5218680" cy="30429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431" name="gestion_des_coureurs_non_rentrés.PNG" descr="gestion_des_coureurs_non_rentrés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66818" y="2269454"/>
            <a:ext cx="6234254" cy="3595040"/>
          </a:xfrm>
          <a:prstGeom prst="rect">
            <a:avLst/>
          </a:prstGeom>
          <a:ln w="12700">
            <a:miter lim="400000"/>
          </a:ln>
        </p:spPr>
      </p:pic>
      <p:sp>
        <p:nvSpPr>
          <p:cNvPr id="432" name="Ovale"/>
          <p:cNvSpPr/>
          <p:nvPr/>
        </p:nvSpPr>
        <p:spPr>
          <a:xfrm>
            <a:off x="754916" y="4143619"/>
            <a:ext cx="929256" cy="255896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33" name="Ovale"/>
          <p:cNvSpPr/>
          <p:nvPr/>
        </p:nvSpPr>
        <p:spPr>
          <a:xfrm>
            <a:off x="7377286" y="6031154"/>
            <a:ext cx="929256" cy="255897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grpSp>
        <p:nvGrpSpPr>
          <p:cNvPr id="438" name="Grouper"/>
          <p:cNvGrpSpPr/>
          <p:nvPr/>
        </p:nvGrpSpPr>
        <p:grpSpPr>
          <a:xfrm>
            <a:off x="914708" y="5014521"/>
            <a:ext cx="6234254" cy="4012459"/>
            <a:chOff x="0" y="0"/>
            <a:chExt cx="6234253" cy="4012458"/>
          </a:xfrm>
        </p:grpSpPr>
        <p:grpSp>
          <p:nvGrpSpPr>
            <p:cNvPr id="436" name="Grouper"/>
            <p:cNvGrpSpPr/>
            <p:nvPr/>
          </p:nvGrpSpPr>
          <p:grpSpPr>
            <a:xfrm>
              <a:off x="0" y="0"/>
              <a:ext cx="6234254" cy="4012459"/>
              <a:chOff x="0" y="0"/>
              <a:chExt cx="6234253" cy="4012458"/>
            </a:xfrm>
          </p:grpSpPr>
          <p:pic>
            <p:nvPicPr>
              <p:cNvPr id="434" name="gestion_des_coureurs_non_rentrés_partis.PNG" descr="gestion_des_coureurs_non_rentrés_partis.PNG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40599" y="3110218"/>
                <a:ext cx="6186784" cy="90224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435" name="gestion_des_coureurs_non_rentrés_dns.PNG" descr="gestion_des_coureurs_non_rentrés_dns.PNG"/>
              <p:cNvPicPr>
                <a:picLocks noChangeAspect="1"/>
              </p:cNvPicPr>
              <p:nvPr/>
            </p:nvPicPr>
            <p:blipFill>
              <a:blip r:embed="rId7">
                <a:extLst/>
              </a:blip>
              <a:stretch>
                <a:fillRect/>
              </a:stretch>
            </p:blipFill>
            <p:spPr>
              <a:xfrm>
                <a:off x="0" y="0"/>
                <a:ext cx="6234254" cy="311354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437" name="Ovale"/>
            <p:cNvSpPr/>
            <p:nvPr/>
          </p:nvSpPr>
          <p:spPr>
            <a:xfrm>
              <a:off x="1279853" y="1854037"/>
              <a:ext cx="2501806" cy="316506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</p:grpSp>
      <p:sp>
        <p:nvSpPr>
          <p:cNvPr id="439" name="Ligne"/>
          <p:cNvSpPr/>
          <p:nvPr/>
        </p:nvSpPr>
        <p:spPr>
          <a:xfrm flipH="1">
            <a:off x="6488934" y="5584071"/>
            <a:ext cx="1168022" cy="1168022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40" name="Ligne"/>
          <p:cNvSpPr/>
          <p:nvPr/>
        </p:nvSpPr>
        <p:spPr>
          <a:xfrm>
            <a:off x="6489505" y="3502763"/>
            <a:ext cx="1184841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41" name="Les coureurs non passés par les boitiers analysés sont notés absents.…"/>
          <p:cNvSpPr/>
          <p:nvPr/>
        </p:nvSpPr>
        <p:spPr>
          <a:xfrm>
            <a:off x="7298646" y="6478812"/>
            <a:ext cx="5299754" cy="2736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342265" indent="-342265" defTabSz="449833">
              <a:spcBef>
                <a:spcPts val="21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1925"/>
            </a:pPr>
            <a:r>
              <a:t>Les coureurs non passés par les boitiers analysés sont notés absents.</a:t>
            </a:r>
          </a:p>
          <a:p>
            <a:pPr marL="342265" indent="-342265" defTabSz="449833">
              <a:spcBef>
                <a:spcPts val="21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1925"/>
            </a:pPr>
            <a:r>
              <a:t>Les coureurs inscrits avec statut inconnu sont encore en course ou rentrés sans avoir vidé leur puce. Il faut alors vérifier avec l’accueil, les membres du même club, leur téléphoner…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exporter les résultats pour lE CN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exporter les résultats pour lE CN</a:t>
            </a:r>
          </a:p>
        </p:txBody>
      </p:sp>
      <p:sp>
        <p:nvSpPr>
          <p:cNvPr id="444" name="Ne pas exporter les temps intermédiaires"/>
          <p:cNvSpPr/>
          <p:nvPr>
            <p:ph type="body" sz="quarter" idx="1"/>
          </p:nvPr>
        </p:nvSpPr>
        <p:spPr>
          <a:xfrm>
            <a:off x="406400" y="1295490"/>
            <a:ext cx="5137057" cy="3070620"/>
          </a:xfrm>
          <a:prstGeom prst="rect">
            <a:avLst/>
          </a:prstGeom>
        </p:spPr>
        <p:txBody>
          <a:bodyPr/>
          <a:lstStyle/>
          <a:p>
            <a:pPr/>
            <a:r>
              <a:t>Ne pas exporter les temps intermédiaires</a:t>
            </a:r>
          </a:p>
        </p:txBody>
      </p:sp>
      <p:pic>
        <p:nvPicPr>
          <p:cNvPr id="445" name="export_cn.PNG" descr="export_c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61314" y="1331909"/>
            <a:ext cx="6977200" cy="4664578"/>
          </a:xfrm>
          <a:prstGeom prst="rect">
            <a:avLst/>
          </a:prstGeom>
          <a:ln w="12700">
            <a:miter lim="400000"/>
          </a:ln>
        </p:spPr>
      </p:pic>
      <p:pic>
        <p:nvPicPr>
          <p:cNvPr id="446" name="home_competition.PNG" descr="home_competiti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5981" y="4423882"/>
            <a:ext cx="6058677" cy="3715789"/>
          </a:xfrm>
          <a:prstGeom prst="rect">
            <a:avLst/>
          </a:prstGeom>
          <a:ln w="12700">
            <a:miter lim="400000"/>
          </a:ln>
        </p:spPr>
      </p:pic>
      <p:sp>
        <p:nvSpPr>
          <p:cNvPr id="447" name="Ovale"/>
          <p:cNvSpPr/>
          <p:nvPr/>
        </p:nvSpPr>
        <p:spPr>
          <a:xfrm>
            <a:off x="8440709" y="2944697"/>
            <a:ext cx="2501806" cy="316506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48" name="Ovale"/>
          <p:cNvSpPr/>
          <p:nvPr/>
        </p:nvSpPr>
        <p:spPr>
          <a:xfrm>
            <a:off x="4798748" y="6089765"/>
            <a:ext cx="1482425" cy="255897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49" name="Ligne"/>
          <p:cNvSpPr/>
          <p:nvPr/>
        </p:nvSpPr>
        <p:spPr>
          <a:xfrm flipV="1">
            <a:off x="6137159" y="3972792"/>
            <a:ext cx="2106748" cy="1788195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tester le fichier résultat sur le site ffco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tester le fichier résultat sur le site ffco</a:t>
            </a:r>
          </a:p>
        </p:txBody>
      </p:sp>
      <p:pic>
        <p:nvPicPr>
          <p:cNvPr id="452" name="test_import_cn.PNG" descr="test_import_c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3266" y="1259196"/>
            <a:ext cx="5058801" cy="4594618"/>
          </a:xfrm>
          <a:prstGeom prst="rect">
            <a:avLst/>
          </a:prstGeom>
          <a:ln w="12700">
            <a:miter lim="400000"/>
          </a:ln>
        </p:spPr>
      </p:pic>
      <p:pic>
        <p:nvPicPr>
          <p:cNvPr id="453" name="test_import_cn_2.PNG" descr="test_import_cn_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34547" y="1347811"/>
            <a:ext cx="6334861" cy="4009947"/>
          </a:xfrm>
          <a:prstGeom prst="rect">
            <a:avLst/>
          </a:prstGeom>
          <a:ln w="12700">
            <a:miter lim="400000"/>
          </a:ln>
        </p:spPr>
      </p:pic>
      <p:pic>
        <p:nvPicPr>
          <p:cNvPr id="454" name="test_import_cn_3.PNG" descr="test_import_cn_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234547" y="5270196"/>
            <a:ext cx="6334861" cy="3402470"/>
          </a:xfrm>
          <a:prstGeom prst="rect">
            <a:avLst/>
          </a:prstGeom>
          <a:ln w="12700">
            <a:miter lim="400000"/>
          </a:ln>
        </p:spPr>
      </p:pic>
      <p:sp>
        <p:nvSpPr>
          <p:cNvPr id="455" name="Ovale"/>
          <p:cNvSpPr/>
          <p:nvPr/>
        </p:nvSpPr>
        <p:spPr>
          <a:xfrm>
            <a:off x="1659659" y="4717862"/>
            <a:ext cx="1459069" cy="255896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56" name="Attention : la date de la course influe sur le contenu de la base de données des coureurs"/>
          <p:cNvSpPr/>
          <p:nvPr>
            <p:ph type="body" sz="quarter" idx="1"/>
          </p:nvPr>
        </p:nvSpPr>
        <p:spPr>
          <a:xfrm>
            <a:off x="394138" y="5887044"/>
            <a:ext cx="5137057" cy="2721654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pPr/>
            <a:r>
              <a:t>Attention : la date de la course influe sur le contenu de la base de données des coureurs</a:t>
            </a:r>
          </a:p>
        </p:txBody>
      </p:sp>
      <p:sp>
        <p:nvSpPr>
          <p:cNvPr id="457" name="Ligne"/>
          <p:cNvSpPr/>
          <p:nvPr/>
        </p:nvSpPr>
        <p:spPr>
          <a:xfrm>
            <a:off x="5097227" y="3138159"/>
            <a:ext cx="1522569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58" name="Ligne"/>
          <p:cNvSpPr/>
          <p:nvPr/>
        </p:nvSpPr>
        <p:spPr>
          <a:xfrm>
            <a:off x="10074252" y="8333602"/>
            <a:ext cx="1" cy="1010213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59" name="Ligne"/>
          <p:cNvSpPr/>
          <p:nvPr/>
        </p:nvSpPr>
        <p:spPr>
          <a:xfrm>
            <a:off x="10074252" y="5003799"/>
            <a:ext cx="1" cy="1010214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tester le fichier résultat sur le site ffco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tester le fichier résultat sur le site ffco</a:t>
            </a:r>
          </a:p>
        </p:txBody>
      </p:sp>
      <p:pic>
        <p:nvPicPr>
          <p:cNvPr id="462" name="test_import_cn_4.PNG" descr="test_import_cn_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8981" y="1339270"/>
            <a:ext cx="5934172" cy="4320938"/>
          </a:xfrm>
          <a:prstGeom prst="rect">
            <a:avLst/>
          </a:prstGeom>
          <a:ln w="12700">
            <a:miter lim="400000"/>
          </a:ln>
        </p:spPr>
      </p:pic>
      <p:pic>
        <p:nvPicPr>
          <p:cNvPr id="463" name="test_import_cn_6.PNG" descr="test_import_cn_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78938" y="4563580"/>
            <a:ext cx="7960090" cy="4311979"/>
          </a:xfrm>
          <a:prstGeom prst="rect">
            <a:avLst/>
          </a:prstGeom>
          <a:ln w="12700">
            <a:miter lim="400000"/>
          </a:ln>
        </p:spPr>
      </p:pic>
      <p:pic>
        <p:nvPicPr>
          <p:cNvPr id="464" name="test_import_cn_5.PNG" descr="test_import_cn_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69655" y="1278270"/>
            <a:ext cx="7260616" cy="4221135"/>
          </a:xfrm>
          <a:prstGeom prst="rect">
            <a:avLst/>
          </a:prstGeom>
          <a:ln w="12700">
            <a:miter lim="400000"/>
          </a:ln>
        </p:spPr>
      </p:pic>
      <p:sp>
        <p:nvSpPr>
          <p:cNvPr id="465" name="Ligne"/>
          <p:cNvSpPr/>
          <p:nvPr/>
        </p:nvSpPr>
        <p:spPr>
          <a:xfrm>
            <a:off x="4485236" y="3388837"/>
            <a:ext cx="1184841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66" name="Ligne"/>
          <p:cNvSpPr/>
          <p:nvPr/>
        </p:nvSpPr>
        <p:spPr>
          <a:xfrm flipH="1">
            <a:off x="8370716" y="5155138"/>
            <a:ext cx="566753" cy="1100149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67" name="Ligne"/>
          <p:cNvSpPr/>
          <p:nvPr/>
        </p:nvSpPr>
        <p:spPr>
          <a:xfrm flipH="1">
            <a:off x="2964988" y="1072183"/>
            <a:ext cx="1" cy="1010213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vérifier la compétition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vérifier la compétition</a:t>
            </a:r>
          </a:p>
        </p:txBody>
      </p:sp>
      <p:sp>
        <p:nvSpPr>
          <p:cNvPr id="470" name="Avant la course…"/>
          <p:cNvSpPr/>
          <p:nvPr>
            <p:ph type="body" sz="quarter" idx="1"/>
          </p:nvPr>
        </p:nvSpPr>
        <p:spPr>
          <a:xfrm>
            <a:off x="406400" y="1295490"/>
            <a:ext cx="5586805" cy="2750611"/>
          </a:xfrm>
          <a:prstGeom prst="rect">
            <a:avLst/>
          </a:prstGeom>
        </p:spPr>
        <p:txBody>
          <a:bodyPr/>
          <a:lstStyle/>
          <a:p>
            <a:pPr marL="382270" indent="-382270" defTabSz="502412">
              <a:spcBef>
                <a:spcPts val="2400"/>
              </a:spcBef>
              <a:defRPr sz="2924"/>
            </a:pPr>
            <a:r>
              <a:t>Avant la course</a:t>
            </a:r>
          </a:p>
          <a:p>
            <a:pPr marL="382270" indent="-382270" defTabSz="502412">
              <a:spcBef>
                <a:spcPts val="2400"/>
              </a:spcBef>
              <a:defRPr sz="2924"/>
            </a:pPr>
            <a:r>
              <a:t>Après la course</a:t>
            </a:r>
          </a:p>
          <a:p>
            <a:pPr marL="382270" indent="-382270" defTabSz="502412">
              <a:spcBef>
                <a:spcPts val="2400"/>
              </a:spcBef>
              <a:defRPr sz="2924"/>
            </a:pPr>
            <a:r>
              <a:t>Permet de détecter quelques anomalies</a:t>
            </a:r>
          </a:p>
        </p:txBody>
      </p:sp>
      <p:pic>
        <p:nvPicPr>
          <p:cNvPr id="471" name="verification_course.PNG" descr="verification_cours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5842" y="4133689"/>
            <a:ext cx="5605722" cy="4718212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listes.png" descr="liste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85823" y="1295851"/>
            <a:ext cx="6706568" cy="4082579"/>
          </a:xfrm>
          <a:prstGeom prst="rect">
            <a:avLst/>
          </a:prstGeom>
          <a:ln w="12700">
            <a:miter lim="400000"/>
          </a:ln>
        </p:spPr>
      </p:pic>
      <p:sp>
        <p:nvSpPr>
          <p:cNvPr id="473" name="Ligne"/>
          <p:cNvSpPr/>
          <p:nvPr/>
        </p:nvSpPr>
        <p:spPr>
          <a:xfrm flipH="1">
            <a:off x="5267468" y="4971541"/>
            <a:ext cx="1099640" cy="1099640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74" name="Ovale"/>
          <p:cNvSpPr/>
          <p:nvPr/>
        </p:nvSpPr>
        <p:spPr>
          <a:xfrm>
            <a:off x="8394193" y="4146695"/>
            <a:ext cx="1482425" cy="255897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auvegarder/restaurer la compétition"/>
          <p:cNvSpPr/>
          <p:nvPr>
            <p:ph type="body" idx="13"/>
          </p:nvPr>
        </p:nvSpPr>
        <p:spPr>
          <a:xfrm>
            <a:off x="406400" y="304799"/>
            <a:ext cx="11176000" cy="609601"/>
          </a:xfrm>
          <a:prstGeom prst="rect">
            <a:avLst/>
          </a:prstGeom>
        </p:spPr>
        <p:txBody>
          <a:bodyPr/>
          <a:lstStyle>
            <a:lvl1pPr>
              <a:defRPr spc="170" sz="3400"/>
            </a:lvl1pPr>
          </a:lstStyle>
          <a:p>
            <a:pPr/>
            <a:r>
              <a:t>sauvegarder/restaurer la compétition</a:t>
            </a:r>
          </a:p>
        </p:txBody>
      </p:sp>
      <p:sp>
        <p:nvSpPr>
          <p:cNvPr id="477" name="Sauvegarde automatique…"/>
          <p:cNvSpPr/>
          <p:nvPr>
            <p:ph type="body" sz="quarter" idx="1"/>
          </p:nvPr>
        </p:nvSpPr>
        <p:spPr>
          <a:xfrm>
            <a:off x="406400" y="1295490"/>
            <a:ext cx="5252458" cy="2996158"/>
          </a:xfrm>
          <a:prstGeom prst="rect">
            <a:avLst/>
          </a:prstGeom>
        </p:spPr>
        <p:txBody>
          <a:bodyPr/>
          <a:lstStyle/>
          <a:p>
            <a:pPr marL="360045" indent="-360045" defTabSz="473201">
              <a:spcBef>
                <a:spcPts val="2200"/>
              </a:spcBef>
              <a:defRPr sz="1944"/>
            </a:pPr>
            <a:r>
              <a:t>Sauvegarde automatique</a:t>
            </a:r>
          </a:p>
          <a:p>
            <a:pPr lvl="1" marL="720090" indent="-360045" defTabSz="473201">
              <a:spcBef>
                <a:spcPts val="2200"/>
              </a:spcBef>
              <a:defRPr sz="1944"/>
            </a:pPr>
            <a:r>
              <a:t>Restauration avec </a:t>
            </a:r>
            <a:r>
              <a:rPr i="1">
                <a:latin typeface="Avenir Next"/>
                <a:ea typeface="Avenir Next"/>
                <a:cs typeface="Avenir Next"/>
                <a:sym typeface="Avenir Next"/>
              </a:rPr>
              <a:t>Restaurer la sauvegarde…</a:t>
            </a:r>
          </a:p>
          <a:p>
            <a:pPr marL="360045" indent="-360045" defTabSz="473201">
              <a:spcBef>
                <a:spcPts val="2200"/>
              </a:spcBef>
              <a:defRPr sz="1944"/>
            </a:pPr>
            <a:r>
              <a:t>Sauvegarde manuelle</a:t>
            </a:r>
          </a:p>
          <a:p>
            <a:pPr lvl="1" marL="720090" indent="-360045" defTabSz="473201">
              <a:spcBef>
                <a:spcPts val="2200"/>
              </a:spcBef>
              <a:defRPr sz="1944"/>
            </a:pPr>
            <a:r>
              <a:t>Restauration avec </a:t>
            </a:r>
            <a:r>
              <a:rPr i="1">
                <a:latin typeface="Avenir Next"/>
                <a:ea typeface="Avenir Next"/>
                <a:cs typeface="Avenir Next"/>
                <a:sym typeface="Avenir Next"/>
              </a:rPr>
              <a:t>Importer une compétition…</a:t>
            </a:r>
          </a:p>
        </p:txBody>
      </p:sp>
      <p:pic>
        <p:nvPicPr>
          <p:cNvPr id="478" name="home_competition.PNG" descr="home_competi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08521" y="1295851"/>
            <a:ext cx="6976702" cy="427881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9" name="accueil_meos.PNG" descr="accueil_meo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3129" y="4411193"/>
            <a:ext cx="4907669" cy="4440708"/>
          </a:xfrm>
          <a:prstGeom prst="rect">
            <a:avLst/>
          </a:prstGeom>
          <a:ln w="12700">
            <a:miter lim="400000"/>
          </a:ln>
        </p:spPr>
      </p:pic>
      <p:pic>
        <p:nvPicPr>
          <p:cNvPr id="480" name="restauration.PNG" descr="restauration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22911" y="5594737"/>
            <a:ext cx="4637943" cy="3259811"/>
          </a:xfrm>
          <a:prstGeom prst="rect">
            <a:avLst/>
          </a:prstGeom>
          <a:ln w="12700">
            <a:miter lim="400000"/>
          </a:ln>
        </p:spPr>
      </p:pic>
      <p:sp>
        <p:nvSpPr>
          <p:cNvPr id="481" name="Ligne"/>
          <p:cNvSpPr/>
          <p:nvPr/>
        </p:nvSpPr>
        <p:spPr>
          <a:xfrm flipV="1">
            <a:off x="5218186" y="6972158"/>
            <a:ext cx="1552428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82" name="Ovale"/>
          <p:cNvSpPr/>
          <p:nvPr/>
        </p:nvSpPr>
        <p:spPr>
          <a:xfrm>
            <a:off x="2513489" y="6048361"/>
            <a:ext cx="1488928" cy="316934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83" name="Ovale"/>
          <p:cNvSpPr/>
          <p:nvPr/>
        </p:nvSpPr>
        <p:spPr>
          <a:xfrm>
            <a:off x="10846200" y="3984869"/>
            <a:ext cx="1488929" cy="316934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Circuits avec variations et départ en masse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Circuits avec variations et départ en masse</a:t>
            </a:r>
          </a:p>
        </p:txBody>
      </p:sp>
      <p:sp>
        <p:nvSpPr>
          <p:cNvPr id="486" name="Les variations sont allouées automatiquement aux coureurs de la catégorie lors de l’enregistrement.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pPr/>
            <a:r>
              <a:t>Les variations sont allouées automatiquement aux coureurs de la catégorie lors de l’enregistrement.</a:t>
            </a:r>
          </a:p>
        </p:txBody>
      </p:sp>
      <p:pic>
        <p:nvPicPr>
          <p:cNvPr id="487" name="Circuit_avec_cariations.PNG" descr="Circuit_avec_cariation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95093" y="4178493"/>
            <a:ext cx="7621265" cy="4721396"/>
          </a:xfrm>
          <a:prstGeom prst="rect">
            <a:avLst/>
          </a:prstGeom>
          <a:ln w="12700">
            <a:miter lim="400000"/>
          </a:ln>
        </p:spPr>
      </p:pic>
      <p:pic>
        <p:nvPicPr>
          <p:cNvPr id="488" name="fonctionnalites_variations.PNG" descr="fonctionnalites_variation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3789" y="2797965"/>
            <a:ext cx="4408874" cy="5354247"/>
          </a:xfrm>
          <a:prstGeom prst="rect">
            <a:avLst/>
          </a:prstGeom>
          <a:ln w="12700">
            <a:miter lim="400000"/>
          </a:ln>
        </p:spPr>
      </p:pic>
      <p:sp>
        <p:nvSpPr>
          <p:cNvPr id="489" name="Ovale"/>
          <p:cNvSpPr/>
          <p:nvPr/>
        </p:nvSpPr>
        <p:spPr>
          <a:xfrm>
            <a:off x="7620829" y="5305153"/>
            <a:ext cx="1193635" cy="40766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90" name="Ovale"/>
          <p:cNvSpPr/>
          <p:nvPr/>
        </p:nvSpPr>
        <p:spPr>
          <a:xfrm>
            <a:off x="10879027" y="7389703"/>
            <a:ext cx="718877" cy="264072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91" name="Ligne"/>
          <p:cNvSpPr/>
          <p:nvPr/>
        </p:nvSpPr>
        <p:spPr>
          <a:xfrm flipH="1">
            <a:off x="10675042" y="6732216"/>
            <a:ext cx="589657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92" name="Ovale"/>
          <p:cNvSpPr/>
          <p:nvPr/>
        </p:nvSpPr>
        <p:spPr>
          <a:xfrm>
            <a:off x="9406421" y="5040609"/>
            <a:ext cx="2013683" cy="316934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93" name="Ovale"/>
          <p:cNvSpPr/>
          <p:nvPr/>
        </p:nvSpPr>
        <p:spPr>
          <a:xfrm>
            <a:off x="479648" y="6927176"/>
            <a:ext cx="2013684" cy="316934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94" name="Ovale"/>
          <p:cNvSpPr/>
          <p:nvPr/>
        </p:nvSpPr>
        <p:spPr>
          <a:xfrm>
            <a:off x="511641" y="3472026"/>
            <a:ext cx="2013683" cy="316934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495" name="Ovale"/>
          <p:cNvSpPr/>
          <p:nvPr/>
        </p:nvSpPr>
        <p:spPr>
          <a:xfrm>
            <a:off x="511641" y="3711967"/>
            <a:ext cx="2013683" cy="316935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imulation de course avec meos replay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Simulation de course avec meos replay</a:t>
            </a:r>
          </a:p>
        </p:txBody>
      </p:sp>
      <p:sp>
        <p:nvSpPr>
          <p:cNvPr id="498" name="Sélectionner l’archive de course…"/>
          <p:cNvSpPr/>
          <p:nvPr>
            <p:ph type="body" sz="half" idx="1"/>
          </p:nvPr>
        </p:nvSpPr>
        <p:spPr>
          <a:xfrm>
            <a:off x="406400" y="1295490"/>
            <a:ext cx="4703356" cy="7556410"/>
          </a:xfrm>
          <a:prstGeom prst="rect">
            <a:avLst/>
          </a:prstGeom>
        </p:spPr>
        <p:txBody>
          <a:bodyPr/>
          <a:lstStyle/>
          <a:p>
            <a:pPr marL="311150" indent="-311150" defTabSz="408940">
              <a:spcBef>
                <a:spcPts val="1900"/>
              </a:spcBef>
              <a:defRPr sz="2380"/>
            </a:pPr>
            <a:r>
              <a:t>Sélectionner l’archive de course</a:t>
            </a:r>
          </a:p>
          <a:p>
            <a:pPr marL="311150" indent="-311150" defTabSz="408940">
              <a:spcBef>
                <a:spcPts val="1900"/>
              </a:spcBef>
              <a:defRPr sz="2380"/>
            </a:pPr>
            <a:r>
              <a:t>Saisir l’adresse IP du client MEOS (127.0.0.1 pour la machine locale)</a:t>
            </a:r>
          </a:p>
          <a:p>
            <a:pPr marL="311150" indent="-311150" defTabSz="408940">
              <a:spcBef>
                <a:spcPts val="1900"/>
              </a:spcBef>
              <a:defRPr sz="2380"/>
            </a:pPr>
            <a:r>
              <a:t>Les check points ne servent que pour la simulation de postes radio</a:t>
            </a:r>
          </a:p>
          <a:p>
            <a:pPr marL="311150" indent="-311150" defTabSz="408940">
              <a:spcBef>
                <a:spcPts val="1900"/>
              </a:spcBef>
              <a:defRPr sz="2380"/>
            </a:pPr>
            <a:r>
              <a:t>Speed factor permet d’accélérer la simulation</a:t>
            </a:r>
          </a:p>
          <a:p>
            <a:pPr marL="311150" indent="-311150" defTabSz="408940">
              <a:spcBef>
                <a:spcPts val="1900"/>
              </a:spcBef>
              <a:defRPr sz="2380"/>
            </a:pPr>
            <a:r>
              <a:t>La fenêtre Logs affiche les événements au fur et à mesure</a:t>
            </a:r>
          </a:p>
          <a:p>
            <a:pPr marL="311150" indent="-311150" defTabSz="408940">
              <a:spcBef>
                <a:spcPts val="1900"/>
              </a:spcBef>
              <a:defRPr sz="2380"/>
            </a:pPr>
            <a:r>
              <a:t>MeOS Replay a été développé par Jérôme Monclard.</a:t>
            </a:r>
          </a:p>
        </p:txBody>
      </p:sp>
      <p:pic>
        <p:nvPicPr>
          <p:cNvPr id="499" name="meos_replay.PNG" descr="meos_repla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55310" y="1320845"/>
            <a:ext cx="7429501" cy="7505701"/>
          </a:xfrm>
          <a:prstGeom prst="rect">
            <a:avLst/>
          </a:prstGeom>
          <a:ln w="12700">
            <a:miter lim="400000"/>
          </a:ln>
        </p:spPr>
      </p:pic>
      <p:sp>
        <p:nvSpPr>
          <p:cNvPr id="500" name="Ovale"/>
          <p:cNvSpPr/>
          <p:nvPr/>
        </p:nvSpPr>
        <p:spPr>
          <a:xfrm>
            <a:off x="6574367" y="3009109"/>
            <a:ext cx="1449822" cy="316934"/>
          </a:xfrm>
          <a:prstGeom prst="ellipse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propriété intellectuelle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propriété intellectuelle</a:t>
            </a:r>
          </a:p>
        </p:txBody>
      </p:sp>
      <p:sp>
        <p:nvSpPr>
          <p:cNvPr id="503" name="Cette œuvre est mise à disposition selon les termes de la Licence Creative Commons Attribution - Pas d’Utilisation Commerciale - Partage dans les Mêmes Conditions 4.0 International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ctr"/>
          <a:lstStyle/>
          <a:p>
            <a:pPr marL="0" indent="0" algn="ctr">
              <a:buClrTx/>
              <a:buSzTx/>
              <a:buFontTx/>
              <a:buNone/>
              <a:defRPr sz="2400"/>
            </a:pPr>
            <a:r>
              <a:rPr>
                <a:solidFill>
                  <a:srgbClr val="000000"/>
                </a:solidFill>
              </a:rPr>
              <a:t>Cette œuvre est mise à disposition selon les termes de la </a:t>
            </a:r>
            <a:r>
              <a:rPr u="sng">
                <a:solidFill>
                  <a:schemeClr val="accent1"/>
                </a:solidFill>
                <a:hlinkClick r:id="rId2" invalidUrl="" action="" tgtFrame="" tooltip="" history="1" highlightClick="0" endSnd="0"/>
              </a:rPr>
              <a:t>Licence Creative Commons Attribution - Pas d’Utilisation Commerciale - Partage dans les Mêmes Conditions 4.0 International</a:t>
            </a:r>
          </a:p>
          <a:p>
            <a:pPr marL="0" indent="0" algn="ctr">
              <a:buClrTx/>
              <a:buSzTx/>
              <a:buFontTx/>
              <a:buNone/>
              <a:defRPr sz="2400"/>
            </a:pPr>
            <a:r>
              <a:t>Les copies d’écran proviennent de MeOS et du site de la FFCO</a:t>
            </a:r>
          </a:p>
          <a:p>
            <a:pPr marL="0" indent="0" algn="ctr">
              <a:buClrTx/>
              <a:buSzTx/>
              <a:buFontTx/>
              <a:buNone/>
              <a:defRPr sz="2400"/>
            </a:pPr>
            <a:r>
              <a:t>Le bandeau de la planche 3 provient du site MeOS et est © 2017 </a:t>
            </a:r>
            <a:r>
              <a:rPr u="sng">
                <a:solidFill>
                  <a:srgbClr val="0000EE"/>
                </a:solidFill>
                <a:hlinkClick r:id="rId3" invalidUrl="" action="" tgtFrame="" tooltip="" history="1" highlightClick="0" endSnd="0"/>
              </a:rPr>
              <a:t>Melin Software HB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fonctionnalités de meo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fonctionnalités de meos</a:t>
            </a:r>
          </a:p>
        </p:txBody>
      </p:sp>
      <p:sp>
        <p:nvSpPr>
          <p:cNvPr id="220" name="Des entrainements et courses départementales jusqu’aux événements internationaux…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2260" indent="-302260" defTabSz="397256">
              <a:spcBef>
                <a:spcPts val="1900"/>
              </a:spcBef>
              <a:defRPr sz="2312"/>
            </a:pPr>
            <a:r>
              <a:t>Des entrainements et courses départementales jusqu’aux événements internationaux…</a:t>
            </a:r>
          </a:p>
          <a:p>
            <a:pPr marL="302260" indent="-302260" defTabSz="397256">
              <a:spcBef>
                <a:spcPts val="1900"/>
              </a:spcBef>
              <a:defRPr sz="2312"/>
            </a:pPr>
            <a:r>
              <a:t>Courses simples, courses à étapes, relais, courses au score, …</a:t>
            </a:r>
          </a:p>
          <a:p>
            <a:pPr marL="302260" indent="-302260" defTabSz="397256">
              <a:spcBef>
                <a:spcPts val="1900"/>
              </a:spcBef>
              <a:defRPr sz="2312"/>
            </a:pPr>
            <a:r>
              <a:t>Horaires de départ et dossards</a:t>
            </a:r>
          </a:p>
          <a:p>
            <a:pPr marL="302260" indent="-302260" defTabSz="397256">
              <a:spcBef>
                <a:spcPts val="1900"/>
              </a:spcBef>
              <a:defRPr sz="2312"/>
            </a:pPr>
            <a:r>
              <a:t>Base de coureurs et de clubs</a:t>
            </a:r>
          </a:p>
          <a:p>
            <a:pPr marL="302260" indent="-302260" defTabSz="397256">
              <a:spcBef>
                <a:spcPts val="1900"/>
              </a:spcBef>
              <a:defRPr sz="2312"/>
            </a:pPr>
            <a:r>
              <a:t>Informations speakers</a:t>
            </a:r>
          </a:p>
          <a:p>
            <a:pPr marL="302260" indent="-302260" defTabSz="397256">
              <a:spcBef>
                <a:spcPts val="1900"/>
              </a:spcBef>
              <a:defRPr sz="2312"/>
            </a:pPr>
            <a:r>
              <a:t>Suivi des coureurs en forêt</a:t>
            </a:r>
          </a:p>
          <a:p>
            <a:pPr marL="302260" indent="-302260" defTabSz="397256">
              <a:spcBef>
                <a:spcPts val="1900"/>
              </a:spcBef>
              <a:defRPr sz="2312"/>
            </a:pPr>
            <a:r>
              <a:t>Gestion des inscriptions et facturation</a:t>
            </a:r>
          </a:p>
          <a:p>
            <a:pPr marL="302260" indent="-302260" defTabSz="397256">
              <a:spcBef>
                <a:spcPts val="1900"/>
              </a:spcBef>
              <a:defRPr sz="2312"/>
            </a:pPr>
            <a:r>
              <a:t>Lecture SportIdent (y compris Card 11 et SIAC)</a:t>
            </a:r>
          </a:p>
          <a:p>
            <a:pPr marL="302260" indent="-302260" defTabSz="397256">
              <a:spcBef>
                <a:spcPts val="1900"/>
              </a:spcBef>
              <a:defRPr sz="2312"/>
            </a:pPr>
            <a:r>
              <a:t>Import/Export au format OE2003 pour la FFCO, SplitsBrowser et WinSplits</a:t>
            </a:r>
          </a:p>
          <a:p>
            <a:pPr marL="302260" indent="-302260" defTabSz="397256">
              <a:spcBef>
                <a:spcPts val="1900"/>
              </a:spcBef>
              <a:defRPr sz="2312"/>
            </a:pPr>
            <a:r>
              <a:t>Import/Export au format IOF XML 2.0.3 et 3.0.</a:t>
            </a:r>
          </a:p>
          <a:p>
            <a:pPr marL="302260" indent="-302260" defTabSz="397256">
              <a:spcBef>
                <a:spcPts val="1900"/>
              </a:spcBef>
              <a:defRPr sz="2312"/>
            </a:pPr>
            <a:r>
              <a:t>Générateur de rapports personnalisables</a:t>
            </a:r>
          </a:p>
          <a:p>
            <a:pPr marL="302260" indent="-302260" defTabSz="397256">
              <a:spcBef>
                <a:spcPts val="1900"/>
              </a:spcBef>
              <a:defRPr sz="2312"/>
            </a:pPr>
            <a:r>
              <a:t>Mécanisme de services extensibles périodiques ou événementiels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Installer meo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Installer meos</a:t>
            </a:r>
          </a:p>
        </p:txBody>
      </p:sp>
      <p:sp>
        <p:nvSpPr>
          <p:cNvPr id="223" name="Pré-requis…"/>
          <p:cNvSpPr/>
          <p:nvPr>
            <p:ph type="body" idx="1"/>
          </p:nvPr>
        </p:nvSpPr>
        <p:spPr>
          <a:xfrm>
            <a:off x="406400" y="2781654"/>
            <a:ext cx="12192000" cy="6070246"/>
          </a:xfrm>
          <a:prstGeom prst="rect">
            <a:avLst/>
          </a:prstGeom>
        </p:spPr>
        <p:txBody>
          <a:bodyPr/>
          <a:lstStyle/>
          <a:p>
            <a:pPr/>
            <a:r>
              <a:t>Pré-requis</a:t>
            </a:r>
          </a:p>
          <a:p>
            <a:pPr lvl="1"/>
            <a:r>
              <a:t>Windows XP, Vista, 7, 8, 10</a:t>
            </a:r>
          </a:p>
          <a:p>
            <a:pPr lvl="1"/>
            <a:r>
              <a:t>SportIdent drivers : </a:t>
            </a:r>
            <a:r>
              <a:rPr u="sng">
                <a:solidFill>
                  <a:schemeClr val="accent1"/>
                </a:solidFill>
                <a:hlinkClick r:id="rId2" invalidUrl="" action="" tgtFrame="" tooltip="" history="1" highlightClick="0" endSnd="0"/>
              </a:rPr>
              <a:t>https://www.sportident.com/products.html#software</a:t>
            </a:r>
          </a:p>
          <a:p>
            <a:pPr/>
            <a:r>
              <a:t>Installateur : </a:t>
            </a:r>
            <a:r>
              <a:rPr u="sng">
                <a:solidFill>
                  <a:schemeClr val="accent1"/>
                </a:solidFill>
                <a:hlinkClick r:id="rId3" invalidUrl="" action="" tgtFrame="" tooltip="" history="1" highlightClick="0" endSnd="0"/>
              </a:rPr>
              <a:t>http://www.melin.nu/meos/en/download.php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ssources MeO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Ressources MeOs</a:t>
            </a:r>
          </a:p>
        </p:txBody>
      </p:sp>
      <p:sp>
        <p:nvSpPr>
          <p:cNvPr id="226" name="Forum français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Forum français</a:t>
            </a:r>
          </a:p>
          <a:p>
            <a:pPr lvl="1"/>
            <a:r>
              <a:rPr u="sng">
                <a:solidFill>
                  <a:schemeClr val="accent1"/>
                </a:solidFill>
                <a:hlinkClick r:id="rId2" invalidUrl="" action="" tgtFrame="" tooltip="" history="1" highlightClick="0" endSnd="0"/>
              </a:rPr>
              <a:t>http://o-news.fr/gec/meos-t1236.html</a:t>
            </a:r>
            <a:r>
              <a:t> </a:t>
            </a:r>
          </a:p>
          <a:p>
            <a:pPr/>
            <a:r>
              <a:t>Déclarer un bug ou proposer une évolution</a:t>
            </a:r>
          </a:p>
          <a:p>
            <a:pPr lvl="1"/>
            <a:r>
              <a:rPr u="sng">
                <a:solidFill>
                  <a:schemeClr val="accent1"/>
                </a:solidFill>
                <a:hlinkClick r:id="rId3" invalidUrl="" action="" tgtFrame="" tooltip="" history="1" highlightClick="0" endSnd="0"/>
              </a:rPr>
              <a:t>https://github.com/pgaufillet/meos/issues</a:t>
            </a:r>
            <a:r>
              <a:t> </a:t>
            </a:r>
          </a:p>
          <a:p>
            <a:pPr/>
            <a:r>
              <a:t>Accéder au code source et contribuer au développement</a:t>
            </a:r>
          </a:p>
          <a:p>
            <a:pPr lvl="1"/>
            <a:r>
              <a:rPr u="sng">
                <a:solidFill>
                  <a:schemeClr val="accent1"/>
                </a:solidFill>
                <a:hlinkClick r:id="rId4" invalidUrl="" action="" tgtFrame="" tooltip="" history="1" highlightClick="0" endSnd="0"/>
              </a:rPr>
              <a:t>https://github.com/pgaufillet/meos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Installer meo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Installer meos</a:t>
            </a:r>
          </a:p>
        </p:txBody>
      </p:sp>
      <p:pic>
        <p:nvPicPr>
          <p:cNvPr id="229" name="installer_meos_3.PNG" descr="installer_meos_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74947" y="2785089"/>
            <a:ext cx="5359401" cy="3683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installer_meos_2.PNG" descr="installer_meos_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29249" y="2061726"/>
            <a:ext cx="5359401" cy="3683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installer_meos.PNG" descr="installer_meo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24354" y="1193303"/>
            <a:ext cx="3683001" cy="1968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installer_meos_4.PNG" descr="installer_meos_4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03129" y="5334870"/>
            <a:ext cx="5359401" cy="3683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installer_meos_5.PNG" descr="installer_meos_5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418544" y="6892053"/>
            <a:ext cx="3695701" cy="1816101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Ligne"/>
          <p:cNvSpPr/>
          <p:nvPr/>
        </p:nvSpPr>
        <p:spPr>
          <a:xfrm>
            <a:off x="4026805" y="1831486"/>
            <a:ext cx="1282443" cy="714325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35" name="Ligne"/>
          <p:cNvSpPr/>
          <p:nvPr/>
        </p:nvSpPr>
        <p:spPr>
          <a:xfrm>
            <a:off x="7497102" y="3766892"/>
            <a:ext cx="1282442" cy="714325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36" name="Ligne"/>
          <p:cNvSpPr/>
          <p:nvPr/>
        </p:nvSpPr>
        <p:spPr>
          <a:xfrm flipH="1">
            <a:off x="5264515" y="5972323"/>
            <a:ext cx="2232588" cy="568457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237" name="Ligne"/>
          <p:cNvSpPr/>
          <p:nvPr/>
        </p:nvSpPr>
        <p:spPr>
          <a:xfrm>
            <a:off x="5359359" y="7572408"/>
            <a:ext cx="1276687" cy="432387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onfiguration générale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configuration générale</a:t>
            </a:r>
          </a:p>
        </p:txBody>
      </p:sp>
      <p:sp>
        <p:nvSpPr>
          <p:cNvPr id="240" name="Mode d’affichage des noms (NameMode)  Nom de famille, prénoms…"/>
          <p:cNvSpPr/>
          <p:nvPr>
            <p:ph type="body" sz="half" idx="1"/>
          </p:nvPr>
        </p:nvSpPr>
        <p:spPr>
          <a:xfrm>
            <a:off x="406400" y="1295490"/>
            <a:ext cx="6036972" cy="5622816"/>
          </a:xfrm>
          <a:prstGeom prst="rect">
            <a:avLst/>
          </a:prstGeom>
        </p:spPr>
        <p:txBody>
          <a:bodyPr/>
          <a:lstStyle/>
          <a:p>
            <a:pPr marL="444500" indent="-444500">
              <a:defRPr sz="3200"/>
            </a:pPr>
            <a:r>
              <a:t>Mode d’affichage des noms (NameMode) </a:t>
            </a:r>
            <a:br/>
            <a:r>
              <a:rPr i="1">
                <a:latin typeface="Avenir Next"/>
                <a:ea typeface="Avenir Next"/>
                <a:cs typeface="Avenir Next"/>
                <a:sym typeface="Avenir Next"/>
              </a:rPr>
              <a:t>Nom de famille, prénoms</a:t>
            </a:r>
          </a:p>
          <a:p>
            <a:pPr marL="444500" indent="-444500">
              <a:defRPr sz="3200"/>
            </a:pPr>
            <a:r>
              <a:t>Organisateur (Organizer)</a:t>
            </a:r>
          </a:p>
          <a:p>
            <a:pPr marL="444500" indent="-444500">
              <a:defRPr sz="3200"/>
            </a:pPr>
            <a:r>
              <a:t>Site web (Homepage)</a:t>
            </a:r>
          </a:p>
        </p:txBody>
      </p:sp>
      <p:pic>
        <p:nvPicPr>
          <p:cNvPr id="241" name="namemode+organizer.PNG" descr="namemode+organiz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97000" y="7048138"/>
            <a:ext cx="10210800" cy="18034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44" name="Grouper"/>
          <p:cNvGrpSpPr/>
          <p:nvPr/>
        </p:nvGrpSpPr>
        <p:grpSpPr>
          <a:xfrm>
            <a:off x="6550033" y="1249990"/>
            <a:ext cx="6036972" cy="5462559"/>
            <a:chOff x="0" y="0"/>
            <a:chExt cx="6036971" cy="5462557"/>
          </a:xfrm>
        </p:grpSpPr>
        <p:pic>
          <p:nvPicPr>
            <p:cNvPr id="242" name="accueil_meos.PNG" descr="accueil_meos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036972" cy="546255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43" name="Ovale"/>
            <p:cNvSpPr/>
            <p:nvPr/>
          </p:nvSpPr>
          <p:spPr>
            <a:xfrm>
              <a:off x="4017716" y="1961906"/>
              <a:ext cx="1726497" cy="479404"/>
            </a:xfrm>
            <a:prstGeom prst="ellipse">
              <a:avLst/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cap="all" sz="2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Condensed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objectifs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objectifs</a:t>
            </a:r>
          </a:p>
        </p:txBody>
      </p:sp>
      <p:sp>
        <p:nvSpPr>
          <p:cNvPr id="247" name="Course départementale…"/>
          <p:cNvSpPr/>
          <p:nvPr>
            <p:ph type="body" idx="1"/>
          </p:nvPr>
        </p:nvSpPr>
        <p:spPr>
          <a:xfrm>
            <a:off x="196160" y="1249629"/>
            <a:ext cx="12192001" cy="7556410"/>
          </a:xfrm>
          <a:prstGeom prst="rect">
            <a:avLst/>
          </a:prstGeom>
        </p:spPr>
        <p:txBody>
          <a:bodyPr/>
          <a:lstStyle/>
          <a:p>
            <a:pPr/>
            <a:r>
              <a:t>Course départementale</a:t>
            </a:r>
          </a:p>
          <a:p>
            <a:pPr/>
            <a:r>
              <a:t>Course régionale</a:t>
            </a:r>
          </a:p>
          <a:p>
            <a:pPr/>
            <a:r>
              <a:t>Course avec variations</a:t>
            </a:r>
          </a:p>
          <a:p>
            <a:pPr>
              <a:defRPr i="1">
                <a:solidFill>
                  <a:srgbClr val="C0C0C0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t>Course nationale</a:t>
            </a:r>
          </a:p>
          <a:p>
            <a:pPr>
              <a:defRPr i="1">
                <a:solidFill>
                  <a:srgbClr val="C0C0C0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t>Course à étape</a:t>
            </a:r>
          </a:p>
          <a:p>
            <a:pPr>
              <a:defRPr i="1">
                <a:solidFill>
                  <a:srgbClr val="C0C0C0"/>
                </a:solidFill>
                <a:latin typeface="Avenir Next"/>
                <a:ea typeface="Avenir Next"/>
                <a:cs typeface="Avenir Next"/>
                <a:sym typeface="Avenir Next"/>
              </a:defRPr>
            </a:pPr>
            <a:r>
              <a:t>Relais</a:t>
            </a:r>
          </a:p>
        </p:txBody>
      </p:sp>
      <p:sp>
        <p:nvSpPr>
          <p:cNvPr id="248" name="D"/>
          <p:cNvSpPr/>
          <p:nvPr/>
        </p:nvSpPr>
        <p:spPr>
          <a:xfrm>
            <a:off x="7549314" y="1295851"/>
            <a:ext cx="589656" cy="635001"/>
          </a:xfrm>
          <a:prstGeom prst="roundRect">
            <a:avLst>
              <a:gd name="adj" fmla="val 16154"/>
            </a:avLst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cap="all" sz="32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D</a:t>
            </a:r>
          </a:p>
        </p:txBody>
      </p:sp>
      <p:sp>
        <p:nvSpPr>
          <p:cNvPr id="249" name="R"/>
          <p:cNvSpPr/>
          <p:nvPr/>
        </p:nvSpPr>
        <p:spPr>
          <a:xfrm>
            <a:off x="7549314" y="2220219"/>
            <a:ext cx="589656" cy="635001"/>
          </a:xfrm>
          <a:prstGeom prst="roundRect">
            <a:avLst>
              <a:gd name="adj" fmla="val 16154"/>
            </a:avLst>
          </a:prstGeom>
          <a:solidFill>
            <a:schemeClr val="accent1">
              <a:hueOff val="104794"/>
              <a:lumOff val="-843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cap="all" sz="32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R</a:t>
            </a:r>
          </a:p>
        </p:txBody>
      </p:sp>
      <p:sp>
        <p:nvSpPr>
          <p:cNvPr id="250" name="O"/>
          <p:cNvSpPr/>
          <p:nvPr/>
        </p:nvSpPr>
        <p:spPr>
          <a:xfrm>
            <a:off x="7549314" y="3195388"/>
            <a:ext cx="589656" cy="635001"/>
          </a:xfrm>
          <a:prstGeom prst="roundRect">
            <a:avLst>
              <a:gd name="adj" fmla="val 16154"/>
            </a:avLst>
          </a:prstGeom>
          <a:solidFill>
            <a:schemeClr val="accent4">
              <a:hueOff val="-667846"/>
              <a:satOff val="2144"/>
              <a:lumOff val="-598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cap="all" sz="32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